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35" r:id="rId24"/>
    <p:sldId id="279" r:id="rId25"/>
    <p:sldId id="280" r:id="rId26"/>
    <p:sldId id="281" r:id="rId27"/>
    <p:sldId id="336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37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38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40" r:id="rId56"/>
    <p:sldId id="315" r:id="rId57"/>
    <p:sldId id="316" r:id="rId58"/>
    <p:sldId id="317" r:id="rId59"/>
    <p:sldId id="318" r:id="rId60"/>
    <p:sldId id="319" r:id="rId61"/>
    <p:sldId id="320" r:id="rId62"/>
    <p:sldId id="334" r:id="rId63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4" autoAdjust="0"/>
    <p:restoredTop sz="94771"/>
  </p:normalViewPr>
  <p:slideViewPr>
    <p:cSldViewPr>
      <p:cViewPr varScale="1">
        <p:scale>
          <a:sx n="105" d="100"/>
          <a:sy n="105" d="100"/>
        </p:scale>
        <p:origin x="192" y="12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84857" y="223996"/>
            <a:ext cx="617428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CC33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70988" y="305205"/>
            <a:ext cx="6802022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28647"/>
            <a:ext cx="5860415" cy="3818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CC33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1_/tr5lx3bx0ws2xyrtd1wnktq00000gn/T/com.microsoft.Powerpoint/converted_emf.em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4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12" Type="http://schemas.openxmlformats.org/officeDocument/2006/relationships/image" Target="../media/image55.png"/><Relationship Id="rId17" Type="http://schemas.openxmlformats.org/officeDocument/2006/relationships/image" Target="../media/image80.png"/><Relationship Id="rId2" Type="http://schemas.openxmlformats.org/officeDocument/2006/relationships/image" Target="../media/image49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5" Type="http://schemas.openxmlformats.org/officeDocument/2006/relationships/image" Target="../media/image53.png"/><Relationship Id="rId10" Type="http://schemas.openxmlformats.org/officeDocument/2006/relationships/image" Target="../media/image6.png"/><Relationship Id="rId4" Type="http://schemas.openxmlformats.org/officeDocument/2006/relationships/image" Target="../media/image44.png"/><Relationship Id="rId9" Type="http://schemas.openxmlformats.org/officeDocument/2006/relationships/image" Target="../media/image58.png"/><Relationship Id="rId1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7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890.png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0.png"/><Relationship Id="rId7" Type="http://schemas.openxmlformats.org/officeDocument/2006/relationships/image" Target="../media/image112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114.png"/><Relationship Id="rId3" Type="http://schemas.openxmlformats.org/officeDocument/2006/relationships/image" Target="../media/image47.png"/><Relationship Id="rId21" Type="http://schemas.openxmlformats.org/officeDocument/2006/relationships/image" Target="../media/image11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1130.png"/><Relationship Id="rId2" Type="http://schemas.openxmlformats.org/officeDocument/2006/relationships/image" Target="../media/image75.png"/><Relationship Id="rId16" Type="http://schemas.openxmlformats.org/officeDocument/2006/relationships/image" Target="../media/image1120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119.png"/><Relationship Id="rId10" Type="http://schemas.openxmlformats.org/officeDocument/2006/relationships/image" Target="../media/image54.png"/><Relationship Id="rId19" Type="http://schemas.openxmlformats.org/officeDocument/2006/relationships/image" Target="../media/image115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21" Type="http://schemas.openxmlformats.org/officeDocument/2006/relationships/image" Target="../media/image120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124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12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122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9.jpg"/><Relationship Id="rId21" Type="http://schemas.openxmlformats.org/officeDocument/2006/relationships/image" Target="../media/image154.jpg"/><Relationship Id="rId42" Type="http://schemas.openxmlformats.org/officeDocument/2006/relationships/image" Target="../media/image175.jpg"/><Relationship Id="rId47" Type="http://schemas.openxmlformats.org/officeDocument/2006/relationships/image" Target="../media/image180.jpg"/><Relationship Id="rId63" Type="http://schemas.openxmlformats.org/officeDocument/2006/relationships/image" Target="../media/image196.jpg"/><Relationship Id="rId68" Type="http://schemas.openxmlformats.org/officeDocument/2006/relationships/image" Target="../media/image201.jpg"/><Relationship Id="rId84" Type="http://schemas.openxmlformats.org/officeDocument/2006/relationships/image" Target="../media/image217.jpg"/><Relationship Id="rId89" Type="http://schemas.openxmlformats.org/officeDocument/2006/relationships/image" Target="../media/image222.jpg"/><Relationship Id="rId112" Type="http://schemas.openxmlformats.org/officeDocument/2006/relationships/image" Target="../media/image245.png"/><Relationship Id="rId16" Type="http://schemas.openxmlformats.org/officeDocument/2006/relationships/image" Target="../media/image149.jpg"/><Relationship Id="rId107" Type="http://schemas.openxmlformats.org/officeDocument/2006/relationships/image" Target="../media/image240.jpg"/><Relationship Id="rId11" Type="http://schemas.openxmlformats.org/officeDocument/2006/relationships/image" Target="../media/image144.jpg"/><Relationship Id="rId32" Type="http://schemas.openxmlformats.org/officeDocument/2006/relationships/image" Target="../media/image165.jpg"/><Relationship Id="rId37" Type="http://schemas.openxmlformats.org/officeDocument/2006/relationships/image" Target="../media/image170.jpg"/><Relationship Id="rId53" Type="http://schemas.openxmlformats.org/officeDocument/2006/relationships/image" Target="../media/image186.jpg"/><Relationship Id="rId58" Type="http://schemas.openxmlformats.org/officeDocument/2006/relationships/image" Target="../media/image191.jpg"/><Relationship Id="rId74" Type="http://schemas.openxmlformats.org/officeDocument/2006/relationships/image" Target="../media/image207.jpg"/><Relationship Id="rId79" Type="http://schemas.openxmlformats.org/officeDocument/2006/relationships/image" Target="../media/image212.jpg"/><Relationship Id="rId102" Type="http://schemas.openxmlformats.org/officeDocument/2006/relationships/image" Target="../media/image235.jpg"/><Relationship Id="rId5" Type="http://schemas.openxmlformats.org/officeDocument/2006/relationships/image" Target="../media/image138.jpg"/><Relationship Id="rId90" Type="http://schemas.openxmlformats.org/officeDocument/2006/relationships/image" Target="../media/image223.jpg"/><Relationship Id="rId95" Type="http://schemas.openxmlformats.org/officeDocument/2006/relationships/image" Target="../media/image228.jpg"/><Relationship Id="rId22" Type="http://schemas.openxmlformats.org/officeDocument/2006/relationships/image" Target="../media/image155.jpg"/><Relationship Id="rId27" Type="http://schemas.openxmlformats.org/officeDocument/2006/relationships/image" Target="../media/image160.jpg"/><Relationship Id="rId43" Type="http://schemas.openxmlformats.org/officeDocument/2006/relationships/image" Target="../media/image176.jpg"/><Relationship Id="rId48" Type="http://schemas.openxmlformats.org/officeDocument/2006/relationships/image" Target="../media/image181.jpg"/><Relationship Id="rId64" Type="http://schemas.openxmlformats.org/officeDocument/2006/relationships/image" Target="../media/image197.jpg"/><Relationship Id="rId69" Type="http://schemas.openxmlformats.org/officeDocument/2006/relationships/image" Target="../media/image202.jpg"/><Relationship Id="rId80" Type="http://schemas.openxmlformats.org/officeDocument/2006/relationships/image" Target="../media/image213.jpg"/><Relationship Id="rId85" Type="http://schemas.openxmlformats.org/officeDocument/2006/relationships/image" Target="../media/image218.jpg"/><Relationship Id="rId12" Type="http://schemas.openxmlformats.org/officeDocument/2006/relationships/image" Target="../media/image145.jpg"/><Relationship Id="rId17" Type="http://schemas.openxmlformats.org/officeDocument/2006/relationships/image" Target="../media/image150.jpg"/><Relationship Id="rId33" Type="http://schemas.openxmlformats.org/officeDocument/2006/relationships/image" Target="../media/image166.jpg"/><Relationship Id="rId38" Type="http://schemas.openxmlformats.org/officeDocument/2006/relationships/image" Target="../media/image171.jpg"/><Relationship Id="rId59" Type="http://schemas.openxmlformats.org/officeDocument/2006/relationships/image" Target="../media/image192.jpg"/><Relationship Id="rId103" Type="http://schemas.openxmlformats.org/officeDocument/2006/relationships/image" Target="../media/image236.jpg"/><Relationship Id="rId108" Type="http://schemas.openxmlformats.org/officeDocument/2006/relationships/image" Target="../media/image241.jpg"/><Relationship Id="rId54" Type="http://schemas.openxmlformats.org/officeDocument/2006/relationships/image" Target="../media/image187.jpg"/><Relationship Id="rId70" Type="http://schemas.openxmlformats.org/officeDocument/2006/relationships/image" Target="../media/image203.jpg"/><Relationship Id="rId75" Type="http://schemas.openxmlformats.org/officeDocument/2006/relationships/image" Target="../media/image208.jpg"/><Relationship Id="rId91" Type="http://schemas.openxmlformats.org/officeDocument/2006/relationships/image" Target="../media/image224.jpg"/><Relationship Id="rId96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g"/><Relationship Id="rId15" Type="http://schemas.openxmlformats.org/officeDocument/2006/relationships/image" Target="../media/image148.jpg"/><Relationship Id="rId23" Type="http://schemas.openxmlformats.org/officeDocument/2006/relationships/image" Target="../media/image156.jpg"/><Relationship Id="rId28" Type="http://schemas.openxmlformats.org/officeDocument/2006/relationships/image" Target="../media/image161.jpg"/><Relationship Id="rId36" Type="http://schemas.openxmlformats.org/officeDocument/2006/relationships/image" Target="../media/image169.jpg"/><Relationship Id="rId49" Type="http://schemas.openxmlformats.org/officeDocument/2006/relationships/image" Target="../media/image182.jpg"/><Relationship Id="rId57" Type="http://schemas.openxmlformats.org/officeDocument/2006/relationships/image" Target="../media/image190.jpg"/><Relationship Id="rId106" Type="http://schemas.openxmlformats.org/officeDocument/2006/relationships/image" Target="../media/image239.jpg"/><Relationship Id="rId10" Type="http://schemas.openxmlformats.org/officeDocument/2006/relationships/image" Target="../media/image143.png"/><Relationship Id="rId31" Type="http://schemas.openxmlformats.org/officeDocument/2006/relationships/image" Target="../media/image164.jpg"/><Relationship Id="rId44" Type="http://schemas.openxmlformats.org/officeDocument/2006/relationships/image" Target="../media/image177.jpg"/><Relationship Id="rId52" Type="http://schemas.openxmlformats.org/officeDocument/2006/relationships/image" Target="../media/image185.jpg"/><Relationship Id="rId60" Type="http://schemas.openxmlformats.org/officeDocument/2006/relationships/image" Target="../media/image193.jpg"/><Relationship Id="rId65" Type="http://schemas.openxmlformats.org/officeDocument/2006/relationships/image" Target="../media/image198.jpg"/><Relationship Id="rId73" Type="http://schemas.openxmlformats.org/officeDocument/2006/relationships/image" Target="../media/image206.jpg"/><Relationship Id="rId78" Type="http://schemas.openxmlformats.org/officeDocument/2006/relationships/image" Target="../media/image211.jpg"/><Relationship Id="rId81" Type="http://schemas.openxmlformats.org/officeDocument/2006/relationships/image" Target="../media/image214.jpg"/><Relationship Id="rId86" Type="http://schemas.openxmlformats.org/officeDocument/2006/relationships/image" Target="../media/image219.jpg"/><Relationship Id="rId94" Type="http://schemas.openxmlformats.org/officeDocument/2006/relationships/image" Target="../media/image227.jpg"/><Relationship Id="rId99" Type="http://schemas.openxmlformats.org/officeDocument/2006/relationships/image" Target="../media/image232.jpg"/><Relationship Id="rId101" Type="http://schemas.openxmlformats.org/officeDocument/2006/relationships/image" Target="../media/image234.jpg"/><Relationship Id="rId4" Type="http://schemas.openxmlformats.org/officeDocument/2006/relationships/image" Target="../media/image137.jpg"/><Relationship Id="rId9" Type="http://schemas.openxmlformats.org/officeDocument/2006/relationships/image" Target="../media/image142.jpg"/><Relationship Id="rId13" Type="http://schemas.openxmlformats.org/officeDocument/2006/relationships/image" Target="../media/image146.jpg"/><Relationship Id="rId18" Type="http://schemas.openxmlformats.org/officeDocument/2006/relationships/image" Target="../media/image151.png"/><Relationship Id="rId39" Type="http://schemas.openxmlformats.org/officeDocument/2006/relationships/image" Target="../media/image172.jpg"/><Relationship Id="rId109" Type="http://schemas.openxmlformats.org/officeDocument/2006/relationships/image" Target="../media/image242.jpg"/><Relationship Id="rId34" Type="http://schemas.openxmlformats.org/officeDocument/2006/relationships/image" Target="../media/image167.jpg"/><Relationship Id="rId50" Type="http://schemas.openxmlformats.org/officeDocument/2006/relationships/image" Target="../media/image183.jpg"/><Relationship Id="rId55" Type="http://schemas.openxmlformats.org/officeDocument/2006/relationships/image" Target="../media/image188.jpg"/><Relationship Id="rId76" Type="http://schemas.openxmlformats.org/officeDocument/2006/relationships/image" Target="../media/image209.jpg"/><Relationship Id="rId97" Type="http://schemas.openxmlformats.org/officeDocument/2006/relationships/image" Target="../media/image230.jpg"/><Relationship Id="rId104" Type="http://schemas.openxmlformats.org/officeDocument/2006/relationships/image" Target="../media/image237.jpg"/><Relationship Id="rId7" Type="http://schemas.openxmlformats.org/officeDocument/2006/relationships/image" Target="../media/image140.jpg"/><Relationship Id="rId71" Type="http://schemas.openxmlformats.org/officeDocument/2006/relationships/image" Target="../media/image204.png"/><Relationship Id="rId92" Type="http://schemas.openxmlformats.org/officeDocument/2006/relationships/image" Target="../media/image225.jpg"/><Relationship Id="rId2" Type="http://schemas.openxmlformats.org/officeDocument/2006/relationships/image" Target="../media/image135.png"/><Relationship Id="rId29" Type="http://schemas.openxmlformats.org/officeDocument/2006/relationships/image" Target="../media/image162.jpg"/><Relationship Id="rId24" Type="http://schemas.openxmlformats.org/officeDocument/2006/relationships/image" Target="../media/image157.jpg"/><Relationship Id="rId40" Type="http://schemas.openxmlformats.org/officeDocument/2006/relationships/image" Target="../media/image173.jpg"/><Relationship Id="rId45" Type="http://schemas.openxmlformats.org/officeDocument/2006/relationships/image" Target="../media/image178.jpg"/><Relationship Id="rId66" Type="http://schemas.openxmlformats.org/officeDocument/2006/relationships/image" Target="../media/image199.jpg"/><Relationship Id="rId87" Type="http://schemas.openxmlformats.org/officeDocument/2006/relationships/image" Target="../media/image220.png"/><Relationship Id="rId110" Type="http://schemas.openxmlformats.org/officeDocument/2006/relationships/image" Target="../media/image243.jpg"/><Relationship Id="rId61" Type="http://schemas.openxmlformats.org/officeDocument/2006/relationships/image" Target="../media/image194.jpg"/><Relationship Id="rId82" Type="http://schemas.openxmlformats.org/officeDocument/2006/relationships/image" Target="../media/image215.jpg"/><Relationship Id="rId19" Type="http://schemas.openxmlformats.org/officeDocument/2006/relationships/image" Target="../media/image152.jpg"/><Relationship Id="rId14" Type="http://schemas.openxmlformats.org/officeDocument/2006/relationships/image" Target="../media/image147.png"/><Relationship Id="rId30" Type="http://schemas.openxmlformats.org/officeDocument/2006/relationships/image" Target="../media/image163.jpg"/><Relationship Id="rId35" Type="http://schemas.openxmlformats.org/officeDocument/2006/relationships/image" Target="../media/image168.jpg"/><Relationship Id="rId56" Type="http://schemas.openxmlformats.org/officeDocument/2006/relationships/image" Target="../media/image189.jpg"/><Relationship Id="rId77" Type="http://schemas.openxmlformats.org/officeDocument/2006/relationships/image" Target="../media/image210.jpg"/><Relationship Id="rId100" Type="http://schemas.openxmlformats.org/officeDocument/2006/relationships/image" Target="../media/image233.jpg"/><Relationship Id="rId105" Type="http://schemas.openxmlformats.org/officeDocument/2006/relationships/image" Target="../media/image238.jpg"/><Relationship Id="rId8" Type="http://schemas.openxmlformats.org/officeDocument/2006/relationships/image" Target="../media/image141.jpg"/><Relationship Id="rId51" Type="http://schemas.openxmlformats.org/officeDocument/2006/relationships/image" Target="../media/image184.jpg"/><Relationship Id="rId72" Type="http://schemas.openxmlformats.org/officeDocument/2006/relationships/image" Target="../media/image205.png"/><Relationship Id="rId93" Type="http://schemas.openxmlformats.org/officeDocument/2006/relationships/image" Target="../media/image226.jpg"/><Relationship Id="rId98" Type="http://schemas.openxmlformats.org/officeDocument/2006/relationships/image" Target="../media/image231.jpg"/><Relationship Id="rId3" Type="http://schemas.openxmlformats.org/officeDocument/2006/relationships/image" Target="../media/image136.jpg"/><Relationship Id="rId25" Type="http://schemas.openxmlformats.org/officeDocument/2006/relationships/image" Target="../media/image158.jpg"/><Relationship Id="rId46" Type="http://schemas.openxmlformats.org/officeDocument/2006/relationships/image" Target="../media/image179.jpg"/><Relationship Id="rId67" Type="http://schemas.openxmlformats.org/officeDocument/2006/relationships/image" Target="../media/image200.jpg"/><Relationship Id="rId20" Type="http://schemas.openxmlformats.org/officeDocument/2006/relationships/image" Target="../media/image153.jpg"/><Relationship Id="rId41" Type="http://schemas.openxmlformats.org/officeDocument/2006/relationships/image" Target="../media/image174.jpg"/><Relationship Id="rId62" Type="http://schemas.openxmlformats.org/officeDocument/2006/relationships/image" Target="../media/image195.jpg"/><Relationship Id="rId83" Type="http://schemas.openxmlformats.org/officeDocument/2006/relationships/image" Target="../media/image216.jpg"/><Relationship Id="rId88" Type="http://schemas.openxmlformats.org/officeDocument/2006/relationships/image" Target="../media/image221.jpg"/><Relationship Id="rId111" Type="http://schemas.openxmlformats.org/officeDocument/2006/relationships/image" Target="../media/image244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jpg"/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0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82540" y="6464843"/>
            <a:ext cx="11899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r>
              <a:rPr sz="17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501574"/>
            <a:ext cx="1477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Silvio Savarese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6837" y="6441249"/>
            <a:ext cx="8883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FFFFFF"/>
                </a:solidFill>
                <a:latin typeface="Arial Unicode MS"/>
                <a:cs typeface="Arial Unicode MS"/>
              </a:rPr>
              <a:t>3</a:t>
            </a:r>
            <a:r>
              <a:rPr sz="1600" spc="90" dirty="0">
                <a:solidFill>
                  <a:srgbClr val="FFFFFF"/>
                </a:solidFill>
                <a:latin typeface="Arial Unicode MS"/>
                <a:cs typeface="Arial Unicode MS"/>
              </a:rPr>
              <a:t>1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35" dirty="0">
                <a:solidFill>
                  <a:srgbClr val="FFFFFF"/>
                </a:solidFill>
                <a:latin typeface="Arial Unicode MS"/>
                <a:cs typeface="Arial Unicode MS"/>
              </a:rPr>
              <a:t>J</a:t>
            </a:r>
            <a:r>
              <a:rPr sz="1600" spc="-40" dirty="0">
                <a:solidFill>
                  <a:srgbClr val="FFFFFF"/>
                </a:solidFill>
                <a:latin typeface="Arial Unicode MS"/>
                <a:cs typeface="Arial Unicode MS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Arial Unicode MS"/>
                <a:cs typeface="Arial Unicode MS"/>
              </a:rPr>
              <a:t>n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25" dirty="0">
                <a:solidFill>
                  <a:srgbClr val="FFFFFF"/>
                </a:solidFill>
                <a:latin typeface="Arial Unicode MS"/>
                <a:cs typeface="Arial Unicode MS"/>
              </a:rPr>
              <a:t>18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49954" y="179033"/>
            <a:ext cx="2133600" cy="2717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5801"/>
            <a:ext cx="28968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latin typeface="黑体" panose="02010609060101010101" pitchFamily="49" charset="-122"/>
                <a:ea typeface="黑体" panose="02010609060101010101" pitchFamily="49" charset="-122"/>
              </a:rPr>
              <a:t>Lecture</a:t>
            </a:r>
            <a:r>
              <a:rPr sz="4800" spc="-8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sz="4800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535940" y="1528647"/>
            <a:ext cx="5860415" cy="3169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800" spc="-10" dirty="0">
                <a:latin typeface="黑体" panose="02010609060101010101" pitchFamily="49" charset="-122"/>
                <a:ea typeface="黑体" panose="02010609060101010101" pitchFamily="49" charset="-122"/>
              </a:rPr>
              <a:t>多视图几何</a:t>
            </a:r>
            <a:endParaRPr sz="4800" spc="-1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spcBef>
                <a:spcPts val="4180"/>
              </a:spcBef>
              <a:buChar char="•"/>
              <a:tabLst>
                <a:tab pos="450850" algn="l"/>
              </a:tabLst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运动恢复结构（</a:t>
            </a:r>
            <a:r>
              <a:rPr lang="en-US" altLang="zh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SfM)</a:t>
            </a:r>
            <a:r>
              <a:rPr lang="zh-CN" altLang="en-US" sz="2400" spc="-1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spc="-1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仿射</a:t>
            </a:r>
            <a:r>
              <a:rPr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en-US" altLang="zh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</a:t>
            </a:r>
            <a:r>
              <a:rPr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透视</a:t>
            </a:r>
            <a:r>
              <a:rPr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en-US" altLang="zh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</a:t>
            </a:r>
            <a:r>
              <a:rPr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endParaRPr lang="en-US" altLang="zh-CN" sz="2400" spc="-15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spc="-15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2140" y="4973320"/>
            <a:ext cx="4131310" cy="822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Calibri"/>
                <a:cs typeface="Calibri"/>
              </a:rPr>
              <a:t>Reading:</a:t>
            </a:r>
            <a:endParaRPr sz="1600">
              <a:latin typeface="Calibri"/>
              <a:cs typeface="Calibri"/>
            </a:endParaRPr>
          </a:p>
          <a:p>
            <a:pPr marL="606425" marR="5080" indent="-593725">
              <a:lnSpc>
                <a:spcPct val="100000"/>
              </a:lnSpc>
              <a:spcBef>
                <a:spcPts val="10"/>
              </a:spcBef>
              <a:tabLst>
                <a:tab pos="585470" algn="l"/>
              </a:tabLst>
            </a:pPr>
            <a:r>
              <a:rPr sz="1200" spc="-5" dirty="0">
                <a:solidFill>
                  <a:srgbClr val="CC3300"/>
                </a:solidFill>
                <a:latin typeface="Calibri"/>
                <a:cs typeface="Calibri"/>
              </a:rPr>
              <a:t>[HZ]	</a:t>
            </a:r>
            <a:r>
              <a:rPr sz="1200" spc="-10" dirty="0">
                <a:latin typeface="Calibri"/>
                <a:cs typeface="Calibri"/>
              </a:rPr>
              <a:t>Chapter </a:t>
            </a:r>
            <a:r>
              <a:rPr sz="1200" dirty="0">
                <a:latin typeface="Calibri"/>
                <a:cs typeface="Calibri"/>
              </a:rPr>
              <a:t>10 </a:t>
            </a:r>
            <a:r>
              <a:rPr sz="1200" spc="-5" dirty="0">
                <a:latin typeface="Calibri"/>
                <a:cs typeface="Calibri"/>
              </a:rPr>
              <a:t>“3D </a:t>
            </a:r>
            <a:r>
              <a:rPr sz="1200" spc="-10" dirty="0">
                <a:latin typeface="Calibri"/>
                <a:cs typeface="Calibri"/>
              </a:rPr>
              <a:t>reconstruction </a:t>
            </a:r>
            <a:r>
              <a:rPr sz="1200" dirty="0">
                <a:latin typeface="Calibri"/>
                <a:cs typeface="Calibri"/>
              </a:rPr>
              <a:t>of </a:t>
            </a:r>
            <a:r>
              <a:rPr sz="1200" spc="-10" dirty="0">
                <a:latin typeface="Calibri"/>
                <a:cs typeface="Calibri"/>
              </a:rPr>
              <a:t>cameras </a:t>
            </a:r>
            <a:r>
              <a:rPr sz="1200" spc="-5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structure”  Chapter </a:t>
            </a:r>
            <a:r>
              <a:rPr sz="1200" dirty="0">
                <a:latin typeface="Calibri"/>
                <a:cs typeface="Calibri"/>
              </a:rPr>
              <a:t>18 </a:t>
            </a:r>
            <a:r>
              <a:rPr sz="1200" spc="-5" dirty="0">
                <a:latin typeface="Calibri"/>
                <a:cs typeface="Calibri"/>
              </a:rPr>
              <a:t>“N-view </a:t>
            </a:r>
            <a:r>
              <a:rPr sz="1200" spc="-10" dirty="0">
                <a:latin typeface="Calibri"/>
                <a:cs typeface="Calibri"/>
              </a:rPr>
              <a:t>computational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methods”</a:t>
            </a:r>
            <a:endParaRPr sz="1200">
              <a:latin typeface="Calibri"/>
              <a:cs typeface="Calibri"/>
            </a:endParaRPr>
          </a:p>
          <a:p>
            <a:pPr marL="606425">
              <a:lnSpc>
                <a:spcPct val="100000"/>
              </a:lnSpc>
              <a:spcBef>
                <a:spcPts val="20"/>
              </a:spcBef>
            </a:pPr>
            <a:r>
              <a:rPr sz="1200" spc="-10" dirty="0">
                <a:latin typeface="Calibri"/>
                <a:cs typeface="Calibri"/>
              </a:rPr>
              <a:t>Chapter </a:t>
            </a:r>
            <a:r>
              <a:rPr sz="1200" dirty="0">
                <a:latin typeface="Calibri"/>
                <a:cs typeface="Calibri"/>
              </a:rPr>
              <a:t>19</a:t>
            </a:r>
            <a:r>
              <a:rPr sz="1200" spc="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“Auto-calibration”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22140" y="5769144"/>
            <a:ext cx="352742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925">
              <a:lnSpc>
                <a:spcPct val="100000"/>
              </a:lnSpc>
              <a:spcBef>
                <a:spcPts val="100"/>
              </a:spcBef>
              <a:tabLst>
                <a:tab pos="602615" algn="l"/>
              </a:tabLst>
            </a:pPr>
            <a:r>
              <a:rPr sz="1200" spc="-5" dirty="0">
                <a:solidFill>
                  <a:srgbClr val="CC3300"/>
                </a:solidFill>
                <a:latin typeface="Calibri"/>
                <a:cs typeface="Calibri"/>
              </a:rPr>
              <a:t>[FP]	</a:t>
            </a:r>
            <a:r>
              <a:rPr sz="1200" spc="-10" dirty="0">
                <a:latin typeface="Calibri"/>
                <a:cs typeface="Calibri"/>
              </a:rPr>
              <a:t>Chapter </a:t>
            </a:r>
            <a:r>
              <a:rPr sz="1200" dirty="0">
                <a:latin typeface="Calibri"/>
                <a:cs typeface="Calibri"/>
              </a:rPr>
              <a:t>13 </a:t>
            </a:r>
            <a:r>
              <a:rPr sz="1200" spc="-10" dirty="0">
                <a:latin typeface="Calibri"/>
                <a:cs typeface="Calibri"/>
              </a:rPr>
              <a:t>“projective structure from </a:t>
            </a:r>
            <a:r>
              <a:rPr sz="1200" spc="-5" dirty="0">
                <a:latin typeface="Calibri"/>
                <a:cs typeface="Calibri"/>
              </a:rPr>
              <a:t>motion” 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[Szelisky</a:t>
            </a:r>
            <a:r>
              <a:rPr sz="1200" spc="-10" dirty="0">
                <a:latin typeface="Calibri"/>
                <a:cs typeface="Calibri"/>
              </a:rPr>
              <a:t>] Chapter </a:t>
            </a:r>
            <a:r>
              <a:rPr sz="1200" dirty="0">
                <a:latin typeface="Calibri"/>
                <a:cs typeface="Calibri"/>
              </a:rPr>
              <a:t>7 </a:t>
            </a:r>
            <a:r>
              <a:rPr sz="1200" spc="-10" dirty="0">
                <a:latin typeface="Calibri"/>
                <a:cs typeface="Calibri"/>
              </a:rPr>
              <a:t>“Structure from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motion”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E9DC719-B679-0646-80E3-24DFB364C97D}"/>
              </a:ext>
            </a:extLst>
          </p:cNvPr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71015" y="352672"/>
            <a:ext cx="77609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- 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数据中心化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3667" y="3721576"/>
            <a:ext cx="63501" cy="7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81661" y="4220845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42718" y="0"/>
                </a:moveTo>
                <a:lnTo>
                  <a:pt x="25400" y="8098"/>
                </a:lnTo>
                <a:lnTo>
                  <a:pt x="8082" y="8098"/>
                </a:lnTo>
                <a:lnTo>
                  <a:pt x="0" y="25454"/>
                </a:lnTo>
                <a:lnTo>
                  <a:pt x="0" y="60163"/>
                </a:lnTo>
                <a:lnTo>
                  <a:pt x="8082" y="68262"/>
                </a:lnTo>
                <a:lnTo>
                  <a:pt x="25400" y="68262"/>
                </a:lnTo>
                <a:lnTo>
                  <a:pt x="42718" y="60163"/>
                </a:lnTo>
                <a:lnTo>
                  <a:pt x="50800" y="42809"/>
                </a:lnTo>
                <a:lnTo>
                  <a:pt x="50800" y="8098"/>
                </a:lnTo>
                <a:lnTo>
                  <a:pt x="42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81661" y="4220845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25400" y="8098"/>
                </a:moveTo>
                <a:lnTo>
                  <a:pt x="42718" y="0"/>
                </a:lnTo>
                <a:lnTo>
                  <a:pt x="50800" y="8098"/>
                </a:lnTo>
                <a:lnTo>
                  <a:pt x="50800" y="25453"/>
                </a:lnTo>
                <a:lnTo>
                  <a:pt x="50800" y="42808"/>
                </a:lnTo>
                <a:lnTo>
                  <a:pt x="42718" y="60163"/>
                </a:lnTo>
                <a:lnTo>
                  <a:pt x="25400" y="68262"/>
                </a:lnTo>
                <a:lnTo>
                  <a:pt x="8081" y="68262"/>
                </a:lnTo>
                <a:lnTo>
                  <a:pt x="0" y="60163"/>
                </a:lnTo>
                <a:lnTo>
                  <a:pt x="0" y="42808"/>
                </a:lnTo>
                <a:lnTo>
                  <a:pt x="0" y="25453"/>
                </a:lnTo>
                <a:lnTo>
                  <a:pt x="8081" y="8098"/>
                </a:lnTo>
                <a:lnTo>
                  <a:pt x="25400" y="8098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0530" y="3158014"/>
            <a:ext cx="1925955" cy="1862455"/>
          </a:xfrm>
          <a:custGeom>
            <a:avLst/>
            <a:gdLst/>
            <a:ahLst/>
            <a:cxnLst/>
            <a:rect l="l" t="t" r="r" b="b"/>
            <a:pathLst>
              <a:path w="1925954" h="1862454">
                <a:moveTo>
                  <a:pt x="0" y="665409"/>
                </a:moveTo>
                <a:lnTo>
                  <a:pt x="1925638" y="0"/>
                </a:lnTo>
                <a:lnTo>
                  <a:pt x="1925638" y="1195720"/>
                </a:lnTo>
                <a:lnTo>
                  <a:pt x="0" y="1862138"/>
                </a:lnTo>
                <a:lnTo>
                  <a:pt x="0" y="665409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4361" y="4249420"/>
            <a:ext cx="2076450" cy="24130"/>
          </a:xfrm>
          <a:custGeom>
            <a:avLst/>
            <a:gdLst/>
            <a:ahLst/>
            <a:cxnLst/>
            <a:rect l="l" t="t" r="r" b="b"/>
            <a:pathLst>
              <a:path w="2076450" h="24129">
                <a:moveTo>
                  <a:pt x="0" y="23812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41924" y="3739833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46824" y="4546283"/>
            <a:ext cx="1828800" cy="1295400"/>
          </a:xfrm>
          <a:custGeom>
            <a:avLst/>
            <a:gdLst/>
            <a:ahLst/>
            <a:cxnLst/>
            <a:rect l="l" t="t" r="r" b="b"/>
            <a:pathLst>
              <a:path w="1828800" h="1295400">
                <a:moveTo>
                  <a:pt x="0" y="0"/>
                </a:moveTo>
                <a:lnTo>
                  <a:pt x="1828800" y="0"/>
                </a:lnTo>
                <a:lnTo>
                  <a:pt x="18288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13592" y="3670051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4592" y="4203451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6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6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2"/>
                </a:lnTo>
                <a:lnTo>
                  <a:pt x="371696" y="770701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3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56592" y="3365251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3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69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3"/>
                </a:lnTo>
                <a:lnTo>
                  <a:pt x="65283" y="1383526"/>
                </a:lnTo>
                <a:lnTo>
                  <a:pt x="70962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4"/>
                </a:moveTo>
                <a:lnTo>
                  <a:pt x="42564" y="1372167"/>
                </a:lnTo>
                <a:lnTo>
                  <a:pt x="70962" y="1372167"/>
                </a:lnTo>
                <a:lnTo>
                  <a:pt x="99074" y="1315944"/>
                </a:lnTo>
                <a:lnTo>
                  <a:pt x="76355" y="1304584"/>
                </a:lnTo>
                <a:close/>
              </a:path>
              <a:path w="762000" h="1447800">
                <a:moveTo>
                  <a:pt x="155870" y="1145556"/>
                </a:moveTo>
                <a:lnTo>
                  <a:pt x="110433" y="1236430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6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48524" y="3619183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91524" y="3314383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29524" y="4152583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144764" y="4789570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spc="0" dirty="0"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08823" y="5003484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08823" y="5146359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32624" y="511778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167643" y="3212596"/>
            <a:ext cx="34290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30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73724" y="4754083"/>
            <a:ext cx="154940" cy="0"/>
          </a:xfrm>
          <a:custGeom>
            <a:avLst/>
            <a:gdLst/>
            <a:ahLst/>
            <a:cxnLst/>
            <a:rect l="l" t="t" r="r" b="b"/>
            <a:pathLst>
              <a:path w="154940">
                <a:moveTo>
                  <a:pt x="0" y="0"/>
                </a:moveTo>
                <a:lnTo>
                  <a:pt x="154463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769467" y="4503176"/>
            <a:ext cx="180340" cy="3956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66077" y="4943685"/>
            <a:ext cx="189865" cy="0"/>
          </a:xfrm>
          <a:custGeom>
            <a:avLst/>
            <a:gdLst/>
            <a:ahLst/>
            <a:cxnLst/>
            <a:rect l="l" t="t" r="r" b="b"/>
            <a:pathLst>
              <a:path w="189865">
                <a:moveTo>
                  <a:pt x="0" y="0"/>
                </a:moveTo>
                <a:lnTo>
                  <a:pt x="189861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092876" y="4482288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28040" y="4534508"/>
            <a:ext cx="144145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60730" algn="l"/>
              </a:tabLst>
            </a:pPr>
            <a:r>
              <a:rPr sz="2400" b="1" spc="15" dirty="0">
                <a:latin typeface="Times New Roman"/>
                <a:cs typeface="Times New Roman"/>
              </a:rPr>
              <a:t>X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5475" spc="225" baseline="-6088" dirty="0">
                <a:latin typeface="Symbol"/>
                <a:cs typeface="Symbol"/>
              </a:rPr>
              <a:t></a:t>
            </a:r>
            <a:r>
              <a:rPr sz="2400" b="1" spc="12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49764" y="4871039"/>
            <a:ext cx="2007870" cy="913712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R="27305" algn="ctr">
              <a:lnSpc>
                <a:spcPct val="100000"/>
              </a:lnSpc>
              <a:spcBef>
                <a:spcPts val="1285"/>
              </a:spcBef>
            </a:pPr>
            <a:r>
              <a:rPr sz="3600" i="1" spc="15" baseline="15046" dirty="0">
                <a:latin typeface="Times New Roman"/>
                <a:cs typeface="Times New Roman"/>
              </a:rPr>
              <a:t>n</a:t>
            </a:r>
            <a:r>
              <a:rPr sz="3600" i="1" spc="135" baseline="15046" dirty="0">
                <a:latin typeface="Times New Roman"/>
                <a:cs typeface="Times New Roman"/>
              </a:rPr>
              <a:t> </a:t>
            </a:r>
            <a:r>
              <a:rPr sz="1400" i="1" spc="-20" dirty="0">
                <a:latin typeface="Times New Roman"/>
                <a:cs typeface="Times New Roman"/>
              </a:rPr>
              <a:t>k</a:t>
            </a:r>
            <a:r>
              <a:rPr sz="1400" spc="-20" dirty="0">
                <a:latin typeface="Symbol"/>
                <a:cs typeface="Symbol"/>
              </a:rPr>
              <a:t></a:t>
            </a:r>
            <a:r>
              <a:rPr sz="1400" spc="-20" dirty="0">
                <a:latin typeface="Times New Roman"/>
                <a:cs typeface="Times New Roman"/>
              </a:rPr>
              <a:t>1</a:t>
            </a:r>
            <a:endParaRPr sz="14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lang="en-US" altLang="zh-CN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点的质心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07713" y="4715634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495814" y="4584196"/>
            <a:ext cx="17970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56090" y="4790489"/>
            <a:ext cx="749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124028" y="2871294"/>
            <a:ext cx="342900" cy="915035"/>
          </a:xfrm>
          <a:custGeom>
            <a:avLst/>
            <a:gdLst/>
            <a:ahLst/>
            <a:cxnLst/>
            <a:rect l="l" t="t" r="r" b="b"/>
            <a:pathLst>
              <a:path w="342900" h="915035">
                <a:moveTo>
                  <a:pt x="297418" y="216409"/>
                </a:moveTo>
                <a:lnTo>
                  <a:pt x="133332" y="216409"/>
                </a:lnTo>
                <a:lnTo>
                  <a:pt x="130909" y="914444"/>
                </a:lnTo>
                <a:lnTo>
                  <a:pt x="207109" y="914708"/>
                </a:lnTo>
                <a:lnTo>
                  <a:pt x="209532" y="216674"/>
                </a:lnTo>
                <a:lnTo>
                  <a:pt x="297572" y="216674"/>
                </a:lnTo>
                <a:lnTo>
                  <a:pt x="297418" y="216409"/>
                </a:lnTo>
                <a:close/>
              </a:path>
              <a:path w="342900" h="915035">
                <a:moveTo>
                  <a:pt x="297572" y="216674"/>
                </a:moveTo>
                <a:lnTo>
                  <a:pt x="209532" y="216674"/>
                </a:lnTo>
                <a:lnTo>
                  <a:pt x="271500" y="323758"/>
                </a:lnTo>
                <a:lnTo>
                  <a:pt x="281520" y="335095"/>
                </a:lnTo>
                <a:lnTo>
                  <a:pt x="294653" y="341487"/>
                </a:lnTo>
                <a:lnTo>
                  <a:pt x="309225" y="342489"/>
                </a:lnTo>
                <a:lnTo>
                  <a:pt x="323560" y="337652"/>
                </a:lnTo>
                <a:lnTo>
                  <a:pt x="334896" y="327632"/>
                </a:lnTo>
                <a:lnTo>
                  <a:pt x="341288" y="314499"/>
                </a:lnTo>
                <a:lnTo>
                  <a:pt x="342290" y="299928"/>
                </a:lnTo>
                <a:lnTo>
                  <a:pt x="337454" y="285592"/>
                </a:lnTo>
                <a:lnTo>
                  <a:pt x="297572" y="216674"/>
                </a:lnTo>
                <a:close/>
              </a:path>
              <a:path w="342900" h="915035">
                <a:moveTo>
                  <a:pt x="172184" y="0"/>
                </a:moveTo>
                <a:lnTo>
                  <a:pt x="2269" y="288973"/>
                </a:lnTo>
                <a:lnTo>
                  <a:pt x="647" y="293833"/>
                </a:lnTo>
                <a:lnTo>
                  <a:pt x="0" y="298739"/>
                </a:lnTo>
                <a:lnTo>
                  <a:pt x="151" y="309738"/>
                </a:lnTo>
                <a:lnTo>
                  <a:pt x="3402" y="320186"/>
                </a:lnTo>
                <a:lnTo>
                  <a:pt x="9568" y="329373"/>
                </a:lnTo>
                <a:lnTo>
                  <a:pt x="18467" y="336593"/>
                </a:lnTo>
                <a:lnTo>
                  <a:pt x="32769" y="341528"/>
                </a:lnTo>
                <a:lnTo>
                  <a:pt x="47347" y="340628"/>
                </a:lnTo>
                <a:lnTo>
                  <a:pt x="60524" y="334327"/>
                </a:lnTo>
                <a:lnTo>
                  <a:pt x="70622" y="323061"/>
                </a:lnTo>
                <a:lnTo>
                  <a:pt x="133332" y="216409"/>
                </a:lnTo>
                <a:lnTo>
                  <a:pt x="297418" y="216409"/>
                </a:lnTo>
                <a:lnTo>
                  <a:pt x="172184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94588" y="3614440"/>
            <a:ext cx="1677035" cy="342900"/>
          </a:xfrm>
          <a:custGeom>
            <a:avLst/>
            <a:gdLst/>
            <a:ahLst/>
            <a:cxnLst/>
            <a:rect l="l" t="t" r="r" b="b"/>
            <a:pathLst>
              <a:path w="1677034" h="342900">
                <a:moveTo>
                  <a:pt x="71" y="131742"/>
                </a:moveTo>
                <a:lnTo>
                  <a:pt x="0" y="207942"/>
                </a:lnTo>
                <a:lnTo>
                  <a:pt x="1460032" y="209325"/>
                </a:lnTo>
                <a:lnTo>
                  <a:pt x="1353104" y="271564"/>
                </a:lnTo>
                <a:lnTo>
                  <a:pt x="1341794" y="281612"/>
                </a:lnTo>
                <a:lnTo>
                  <a:pt x="1335435" y="294761"/>
                </a:lnTo>
                <a:lnTo>
                  <a:pt x="1334470" y="309335"/>
                </a:lnTo>
                <a:lnTo>
                  <a:pt x="1339343" y="323658"/>
                </a:lnTo>
                <a:lnTo>
                  <a:pt x="1349391" y="334969"/>
                </a:lnTo>
                <a:lnTo>
                  <a:pt x="1362540" y="341328"/>
                </a:lnTo>
                <a:lnTo>
                  <a:pt x="1377114" y="342292"/>
                </a:lnTo>
                <a:lnTo>
                  <a:pt x="1391437" y="337419"/>
                </a:lnTo>
                <a:lnTo>
                  <a:pt x="1676612" y="171430"/>
                </a:lnTo>
                <a:lnTo>
                  <a:pt x="1611088" y="133125"/>
                </a:lnTo>
                <a:lnTo>
                  <a:pt x="1460105" y="133125"/>
                </a:lnTo>
                <a:lnTo>
                  <a:pt x="71" y="131742"/>
                </a:lnTo>
                <a:close/>
              </a:path>
              <a:path w="1677034" h="342900">
                <a:moveTo>
                  <a:pt x="1377438" y="0"/>
                </a:moveTo>
                <a:lnTo>
                  <a:pt x="1339632" y="18563"/>
                </a:lnTo>
                <a:lnTo>
                  <a:pt x="1334732" y="32877"/>
                </a:lnTo>
                <a:lnTo>
                  <a:pt x="1335669" y="47453"/>
                </a:lnTo>
                <a:lnTo>
                  <a:pt x="1342003" y="60614"/>
                </a:lnTo>
                <a:lnTo>
                  <a:pt x="1353295" y="70684"/>
                </a:lnTo>
                <a:lnTo>
                  <a:pt x="1460105" y="133125"/>
                </a:lnTo>
                <a:lnTo>
                  <a:pt x="1611088" y="133125"/>
                </a:lnTo>
                <a:lnTo>
                  <a:pt x="1387210" y="2245"/>
                </a:lnTo>
                <a:lnTo>
                  <a:pt x="1382346" y="636"/>
                </a:lnTo>
                <a:lnTo>
                  <a:pt x="1377438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32499" y="3757342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4" h="789304">
                <a:moveTo>
                  <a:pt x="115411" y="441936"/>
                </a:moveTo>
                <a:lnTo>
                  <a:pt x="101621" y="446750"/>
                </a:lnTo>
                <a:lnTo>
                  <a:pt x="90643" y="456384"/>
                </a:lnTo>
                <a:lnTo>
                  <a:pt x="83973" y="469964"/>
                </a:lnTo>
                <a:lnTo>
                  <a:pt x="0" y="789064"/>
                </a:lnTo>
                <a:lnTo>
                  <a:pt x="319100" y="705091"/>
                </a:lnTo>
                <a:lnTo>
                  <a:pt x="332680" y="698421"/>
                </a:lnTo>
                <a:lnTo>
                  <a:pt x="342314" y="687443"/>
                </a:lnTo>
                <a:lnTo>
                  <a:pt x="347128" y="673653"/>
                </a:lnTo>
                <a:lnTo>
                  <a:pt x="346502" y="662886"/>
                </a:lnTo>
                <a:lnTo>
                  <a:pt x="180059" y="662886"/>
                </a:lnTo>
                <a:lnTo>
                  <a:pt x="233940" y="609005"/>
                </a:lnTo>
                <a:lnTo>
                  <a:pt x="126178" y="609005"/>
                </a:lnTo>
                <a:lnTo>
                  <a:pt x="157664" y="489356"/>
                </a:lnTo>
                <a:lnTo>
                  <a:pt x="158543" y="474252"/>
                </a:lnTo>
                <a:lnTo>
                  <a:pt x="153729" y="460462"/>
                </a:lnTo>
                <a:lnTo>
                  <a:pt x="144095" y="449484"/>
                </a:lnTo>
                <a:lnTo>
                  <a:pt x="130515" y="442814"/>
                </a:lnTo>
                <a:lnTo>
                  <a:pt x="115411" y="441936"/>
                </a:lnTo>
                <a:close/>
              </a:path>
              <a:path w="789304" h="789304">
                <a:moveTo>
                  <a:pt x="314812" y="630521"/>
                </a:moveTo>
                <a:lnTo>
                  <a:pt x="299708" y="631400"/>
                </a:lnTo>
                <a:lnTo>
                  <a:pt x="180059" y="662886"/>
                </a:lnTo>
                <a:lnTo>
                  <a:pt x="346502" y="662886"/>
                </a:lnTo>
                <a:lnTo>
                  <a:pt x="346250" y="658549"/>
                </a:lnTo>
                <a:lnTo>
                  <a:pt x="339580" y="644969"/>
                </a:lnTo>
                <a:lnTo>
                  <a:pt x="328602" y="635335"/>
                </a:lnTo>
                <a:lnTo>
                  <a:pt x="314812" y="630521"/>
                </a:lnTo>
                <a:close/>
              </a:path>
              <a:path w="789304" h="789304">
                <a:moveTo>
                  <a:pt x="735183" y="0"/>
                </a:moveTo>
                <a:lnTo>
                  <a:pt x="126178" y="609005"/>
                </a:lnTo>
                <a:lnTo>
                  <a:pt x="233940" y="609005"/>
                </a:lnTo>
                <a:lnTo>
                  <a:pt x="789064" y="53881"/>
                </a:lnTo>
                <a:lnTo>
                  <a:pt x="735183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08493" y="3494341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98" y="0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462780" y="3429000"/>
            <a:ext cx="24892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2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34521" y="3631885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34521" y="3774759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58322" y="374618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64540" y="1319974"/>
            <a:ext cx="78943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如果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3D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中点的质心＝世界参考系中心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054478" y="1910415"/>
            <a:ext cx="3916045" cy="86360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90"/>
              </a:spcBef>
            </a:pPr>
            <a:r>
              <a:rPr sz="4300" b="1" spc="-320" dirty="0">
                <a:latin typeface="Times New Roman"/>
                <a:cs typeface="Times New Roman"/>
              </a:rPr>
              <a:t>x</a:t>
            </a:r>
            <a:r>
              <a:rPr sz="6450" spc="-480" baseline="2583" dirty="0">
                <a:latin typeface="Times New Roman"/>
                <a:cs typeface="Times New Roman"/>
              </a:rPr>
              <a:t>ˆ</a:t>
            </a:r>
            <a:r>
              <a:rPr sz="3750" i="1" spc="-480" baseline="-24444" dirty="0">
                <a:latin typeface="Times New Roman"/>
                <a:cs typeface="Times New Roman"/>
              </a:rPr>
              <a:t>ij</a:t>
            </a:r>
            <a:r>
              <a:rPr sz="3750" i="1" spc="-22" baseline="-24444" dirty="0">
                <a:latin typeface="Times New Roman"/>
                <a:cs typeface="Times New Roman"/>
              </a:rPr>
              <a:t> </a:t>
            </a:r>
            <a:r>
              <a:rPr sz="4300" spc="0" dirty="0">
                <a:latin typeface="Symbol"/>
                <a:cs typeface="Symbol"/>
              </a:rPr>
              <a:t></a:t>
            </a:r>
            <a:r>
              <a:rPr sz="4300" spc="0" dirty="0">
                <a:latin typeface="Times New Roman"/>
                <a:cs typeface="Times New Roman"/>
              </a:rPr>
              <a:t> </a:t>
            </a:r>
            <a:r>
              <a:rPr sz="4300" b="1" spc="-480" dirty="0">
                <a:latin typeface="Times New Roman"/>
                <a:cs typeface="Times New Roman"/>
              </a:rPr>
              <a:t>A</a:t>
            </a:r>
            <a:r>
              <a:rPr sz="3750" i="1" spc="-719" baseline="-24444" dirty="0">
                <a:latin typeface="Times New Roman"/>
                <a:cs typeface="Times New Roman"/>
              </a:rPr>
              <a:t>i</a:t>
            </a:r>
            <a:r>
              <a:rPr sz="4300" b="1" spc="-480" dirty="0">
                <a:latin typeface="Times New Roman"/>
                <a:cs typeface="Times New Roman"/>
              </a:rPr>
              <a:t>X</a:t>
            </a:r>
            <a:r>
              <a:rPr sz="6450" spc="-719" baseline="14857" dirty="0">
                <a:latin typeface="Times New Roman"/>
                <a:cs typeface="Times New Roman"/>
              </a:rPr>
              <a:t>ˆ </a:t>
            </a:r>
            <a:r>
              <a:rPr sz="3750" i="1" baseline="-24444" dirty="0">
                <a:latin typeface="Times New Roman"/>
                <a:cs typeface="Times New Roman"/>
              </a:rPr>
              <a:t>j </a:t>
            </a:r>
            <a:r>
              <a:rPr sz="6450" spc="0" baseline="-1291" dirty="0">
                <a:latin typeface="Symbol"/>
                <a:cs typeface="Symbol"/>
              </a:rPr>
              <a:t></a:t>
            </a:r>
            <a:r>
              <a:rPr sz="6450" spc="0" baseline="-1291" dirty="0">
                <a:latin typeface="Times New Roman"/>
                <a:cs typeface="Times New Roman"/>
              </a:rPr>
              <a:t> </a:t>
            </a:r>
            <a:r>
              <a:rPr sz="6450" b="1" spc="127" baseline="-1291" dirty="0">
                <a:latin typeface="Times New Roman"/>
                <a:cs typeface="Times New Roman"/>
              </a:rPr>
              <a:t>A</a:t>
            </a:r>
            <a:r>
              <a:rPr sz="3675" i="1" spc="127" baseline="-27210" dirty="0">
                <a:latin typeface="Times New Roman"/>
                <a:cs typeface="Times New Roman"/>
              </a:rPr>
              <a:t>i</a:t>
            </a:r>
            <a:r>
              <a:rPr sz="6450" b="1" spc="127" baseline="-1291" dirty="0">
                <a:latin typeface="Times New Roman"/>
                <a:cs typeface="Times New Roman"/>
              </a:rPr>
              <a:t>X</a:t>
            </a:r>
            <a:r>
              <a:rPr sz="6450" b="1" spc="-1147" baseline="-1291" dirty="0">
                <a:latin typeface="Times New Roman"/>
                <a:cs typeface="Times New Roman"/>
              </a:rPr>
              <a:t> </a:t>
            </a:r>
            <a:r>
              <a:rPr sz="3675" i="1" spc="7" baseline="-27210" dirty="0">
                <a:latin typeface="Times New Roman"/>
                <a:cs typeface="Times New Roman"/>
              </a:rPr>
              <a:t>j</a:t>
            </a:r>
            <a:endParaRPr sz="3675" baseline="-2721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837837" y="4723257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7]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610095" y="1866712"/>
            <a:ext cx="4343400" cy="838200"/>
          </a:xfrm>
          <a:custGeom>
            <a:avLst/>
            <a:gdLst/>
            <a:ahLst/>
            <a:cxnLst/>
            <a:rect l="l" t="t" r="r" b="b"/>
            <a:pathLst>
              <a:path w="4343400" h="838200">
                <a:moveTo>
                  <a:pt x="0" y="838200"/>
                </a:moveTo>
                <a:lnTo>
                  <a:pt x="4343400" y="838200"/>
                </a:lnTo>
                <a:lnTo>
                  <a:pt x="43434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421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68335" y="5046346"/>
                <a:ext cx="1725152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5" y="5046346"/>
                <a:ext cx="1725152" cy="932628"/>
              </a:xfrm>
              <a:prstGeom prst="rect">
                <a:avLst/>
              </a:prstGeom>
              <a:blipFill>
                <a:blip r:embed="rId4"/>
                <a:stretch>
                  <a:fillRect l="-5109" t="-101333" r="-6569" b="-154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6A57C2B0-77E3-AA42-BEEF-8CE78734AA70}"/>
              </a:ext>
            </a:extLst>
          </p:cNvPr>
          <p:cNvSpPr/>
          <p:nvPr/>
        </p:nvSpPr>
        <p:spPr>
          <a:xfrm>
            <a:off x="6943829" y="212606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34670" algn="r">
              <a:lnSpc>
                <a:spcPct val="100000"/>
              </a:lnSpc>
              <a:spcBef>
                <a:spcPts val="1810"/>
              </a:spcBef>
            </a:pPr>
            <a:r>
              <a:rPr lang="en-US" altLang="zh-CN" spc="1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[Eq.</a:t>
            </a:r>
            <a:r>
              <a:rPr lang="en-US" altLang="zh-CN" spc="-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spc="12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9]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5244903" y="2129596"/>
            <a:ext cx="76200" cy="2209800"/>
          </a:xfrm>
          <a:custGeom>
            <a:avLst/>
            <a:gdLst/>
            <a:ahLst/>
            <a:cxnLst/>
            <a:rect l="l" t="t" r="r" b="b"/>
            <a:pathLst>
              <a:path w="76200" h="2209800">
                <a:moveTo>
                  <a:pt x="76200" y="2133600"/>
                </a:moveTo>
                <a:lnTo>
                  <a:pt x="0" y="2133600"/>
                </a:lnTo>
                <a:lnTo>
                  <a:pt x="38100" y="2209800"/>
                </a:lnTo>
                <a:lnTo>
                  <a:pt x="76200" y="2133600"/>
                </a:lnTo>
                <a:close/>
              </a:path>
              <a:path w="76200" h="2209800">
                <a:moveTo>
                  <a:pt x="42861" y="0"/>
                </a:moveTo>
                <a:lnTo>
                  <a:pt x="33336" y="0"/>
                </a:lnTo>
                <a:lnTo>
                  <a:pt x="33337" y="2133600"/>
                </a:lnTo>
                <a:lnTo>
                  <a:pt x="42862" y="2133600"/>
                </a:lnTo>
                <a:lnTo>
                  <a:pt x="428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62505" y="2652769"/>
            <a:ext cx="1183005" cy="77585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01930" marR="5080" indent="-189865" algn="ctr">
              <a:lnSpc>
                <a:spcPts val="2870"/>
              </a:lnSpc>
              <a:spcBef>
                <a:spcPts val="200"/>
              </a:spcBef>
            </a:pPr>
            <a:r>
              <a:rPr lang="zh-CN" altLang="en-US" sz="2400" spc="-16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摄像机</a:t>
            </a:r>
            <a:r>
              <a:rPr sz="2400" spc="-16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endParaRPr lang="en-US" sz="2400" spc="-160" dirty="0">
              <a:solidFill>
                <a:srgbClr val="FF0000"/>
              </a:solidFill>
              <a:latin typeface="Arial Unicode MS"/>
              <a:cs typeface="Arial Unicode MS"/>
            </a:endParaRPr>
          </a:p>
          <a:p>
            <a:pPr marL="201930" marR="5080" indent="-189865" algn="ctr">
              <a:lnSpc>
                <a:spcPts val="2870"/>
              </a:lnSpc>
              <a:spcBef>
                <a:spcPts val="200"/>
              </a:spcBef>
            </a:pPr>
            <a:r>
              <a:rPr sz="2400" spc="-16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(2</a:t>
            </a:r>
            <a:r>
              <a:rPr sz="2400" spc="-29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i="1" spc="-95" dirty="0">
                <a:solidFill>
                  <a:srgbClr val="FF0000"/>
                </a:solidFill>
                <a:latin typeface="Arial"/>
                <a:cs typeface="Arial"/>
              </a:rPr>
              <a:t>m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)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49191" y="4423149"/>
            <a:ext cx="3124200" cy="76200"/>
          </a:xfrm>
          <a:custGeom>
            <a:avLst/>
            <a:gdLst/>
            <a:ahLst/>
            <a:cxnLst/>
            <a:rect l="l" t="t" r="r" b="b"/>
            <a:pathLst>
              <a:path w="3124200" h="76200">
                <a:moveTo>
                  <a:pt x="0" y="33336"/>
                </a:moveTo>
                <a:lnTo>
                  <a:pt x="0" y="42861"/>
                </a:lnTo>
                <a:lnTo>
                  <a:pt x="3048000" y="42862"/>
                </a:lnTo>
                <a:lnTo>
                  <a:pt x="3048000" y="76200"/>
                </a:lnTo>
                <a:lnTo>
                  <a:pt x="3124200" y="38100"/>
                </a:lnTo>
                <a:lnTo>
                  <a:pt x="3114675" y="33337"/>
                </a:lnTo>
                <a:lnTo>
                  <a:pt x="0" y="33336"/>
                </a:lnTo>
                <a:close/>
              </a:path>
              <a:path w="3124200" h="76200">
                <a:moveTo>
                  <a:pt x="3048000" y="0"/>
                </a:moveTo>
                <a:lnTo>
                  <a:pt x="3048000" y="33337"/>
                </a:lnTo>
                <a:lnTo>
                  <a:pt x="3114675" y="33337"/>
                </a:lnTo>
                <a:lnTo>
                  <a:pt x="30480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24855" y="4559356"/>
            <a:ext cx="14198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2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r>
              <a:rPr lang="zh-CN" altLang="en-US" sz="2400" spc="2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25" dirty="0">
                <a:solidFill>
                  <a:srgbClr val="FF0000"/>
                </a:solidFill>
                <a:latin typeface="Arial Unicode MS"/>
                <a:cs typeface="Arial Unicode MS"/>
              </a:rPr>
              <a:t>(</a:t>
            </a:r>
            <a:r>
              <a:rPr sz="2400" i="1" spc="2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i="1" spc="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)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83540" y="210820"/>
            <a:ext cx="674814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2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– </a:t>
            </a:r>
            <a:r>
              <a:rPr lang="zh-CN" altLang="en-US" sz="32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25929" y="1089564"/>
            <a:ext cx="67303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4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创建一个</a:t>
            </a:r>
            <a:r>
              <a:rPr sz="2400" dirty="0">
                <a:latin typeface="Arial"/>
                <a:cs typeface="Arial"/>
              </a:rPr>
              <a:t> 2m </a:t>
            </a:r>
            <a:r>
              <a:rPr sz="2400" dirty="0">
                <a:latin typeface="Symbol"/>
                <a:cs typeface="Symbol"/>
              </a:rPr>
              <a:t>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维的数据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(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测量值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)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矩阵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0"/>
              <p:cNvSpPr txBox="1"/>
              <p:nvPr/>
            </p:nvSpPr>
            <p:spPr>
              <a:xfrm>
                <a:off x="3280530" y="5400306"/>
                <a:ext cx="4081146" cy="420884"/>
              </a:xfrm>
              <a:prstGeom prst="rect">
                <a:avLst/>
              </a:prstGeom>
            </p:spPr>
            <p:txBody>
              <a:bodyPr vert="horz" wrap="square" lIns="0" tIns="17145" rIns="0" bIns="0" rtlCol="0">
                <a:spAutoFit/>
              </a:bodyPr>
              <a:lstStyle/>
              <a:p>
                <a:pPr marL="12700">
                  <a:spcBef>
                    <a:spcPts val="135"/>
                  </a:spcBef>
                </a:pPr>
                <a:r>
                  <a:rPr lang="zh-CN" altLang="en-US" sz="2400" spc="-40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每个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spc="-40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 </a:t>
                </a:r>
                <a:r>
                  <a:rPr lang="zh-CN" altLang="en-US" sz="2400" spc="35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是一个 </a:t>
                </a:r>
                <a:r>
                  <a:rPr lang="en-US" altLang="zh-CN" sz="2400" spc="110" dirty="0">
                    <a:latin typeface="Arial Unicode MS"/>
                    <a:cs typeface="Arial Unicode MS"/>
                  </a:rPr>
                  <a:t>2x1</a:t>
                </a:r>
                <a:r>
                  <a:rPr lang="en-US" altLang="zh-CN" sz="2400" spc="125" dirty="0">
                    <a:latin typeface="Arial Unicode MS"/>
                    <a:cs typeface="Arial Unicode MS"/>
                  </a:rPr>
                  <a:t> </a:t>
                </a:r>
                <a:r>
                  <a:rPr lang="zh-CN" altLang="en-US" sz="2400" spc="125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向量</a:t>
                </a:r>
                <a:r>
                  <a:rPr lang="en-US" altLang="zh-CN" sz="2400" spc="25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!</a:t>
                </a:r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Arial Unicode MS"/>
                </a:endParaRPr>
              </a:p>
            </p:txBody>
          </p:sp>
        </mc:Choice>
        <mc:Fallback xmlns="">
          <p:sp>
            <p:nvSpPr>
              <p:cNvPr id="20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530" y="5400306"/>
                <a:ext cx="4081146" cy="420884"/>
              </a:xfrm>
              <a:prstGeom prst="rect">
                <a:avLst/>
              </a:prstGeom>
              <a:blipFill>
                <a:blip r:embed="rId2"/>
                <a:stretch>
                  <a:fillRect l="-4025" t="-20588" b="-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145780" y="2408611"/>
                <a:ext cx="3731021" cy="15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𝐷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CN" altLang="en-US" sz="2400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sz="2400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780" y="2408611"/>
                <a:ext cx="3731021" cy="1561774"/>
              </a:xfrm>
              <a:prstGeom prst="rect">
                <a:avLst/>
              </a:prstGeom>
              <a:blipFill>
                <a:blip r:embed="rId3"/>
                <a:stretch>
                  <a:fillRect t="-2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9067" y="1007360"/>
            <a:ext cx="6730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4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创建一个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2m </a:t>
            </a:r>
            <a:r>
              <a:rPr lang="zh-CN" altLang="en-US" sz="2400" dirty="0">
                <a:latin typeface="Symbol"/>
                <a:cs typeface="Symbol"/>
              </a:rPr>
              <a:t></a:t>
            </a:r>
            <a:r>
              <a:rPr lang="zh-CN" altLang="en-US" sz="2400" dirty="0"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n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维的数据</a:t>
            </a:r>
            <a:r>
              <a:rPr lang="en-US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(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测量值</a:t>
            </a:r>
            <a:r>
              <a:rPr lang="en-US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)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矩阵</a:t>
            </a:r>
            <a:r>
              <a:rPr lang="en-US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: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85017" y="3996036"/>
            <a:ext cx="1485265" cy="79508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45720" algn="ctr">
              <a:lnSpc>
                <a:spcPts val="2870"/>
              </a:lnSpc>
              <a:spcBef>
                <a:spcPts val="200"/>
              </a:spcBef>
            </a:pPr>
            <a:r>
              <a:rPr lang="zh-CN" altLang="en-US" sz="2400" spc="-2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摄像机</a:t>
            </a:r>
            <a:endParaRPr lang="en-US" altLang="zh-CN" sz="2400" spc="-2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" marR="5080" indent="45720" algn="ctr">
              <a:lnSpc>
                <a:spcPts val="2870"/>
              </a:lnSpc>
              <a:spcBef>
                <a:spcPts val="200"/>
              </a:spcBef>
            </a:pPr>
            <a:r>
              <a:rPr sz="24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(2</a:t>
            </a:r>
            <a:r>
              <a:rPr sz="2400" i="1" spc="-95" dirty="0">
                <a:solidFill>
                  <a:srgbClr val="FF0000"/>
                </a:solidFill>
                <a:latin typeface="Arial"/>
                <a:cs typeface="Arial"/>
              </a:rPr>
              <a:t>m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×</a:t>
            </a:r>
            <a:r>
              <a:rPr sz="2400" spc="-37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3)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36665" y="3065145"/>
            <a:ext cx="19850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r>
              <a:rPr sz="240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(3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× </a:t>
            </a:r>
            <a:r>
              <a:rPr sz="2400" i="1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i="1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)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737041" y="194109"/>
            <a:ext cx="67481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– </a:t>
            </a: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4540" y="2431920"/>
            <a:ext cx="1252855" cy="2308965"/>
          </a:xfrm>
          <a:prstGeom prst="rect">
            <a:avLst/>
          </a:prstGeom>
        </p:spPr>
        <p:txBody>
          <a:bodyPr vert="horz" wrap="square" lIns="0" tIns="267335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2105"/>
              </a:spcBef>
            </a:pPr>
            <a:endParaRPr lang="en-US" sz="3200" spc="5" dirty="0">
              <a:latin typeface="Symbol"/>
              <a:cs typeface="Symbol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</a:pPr>
            <a:endParaRPr lang="en-US" sz="3200" spc="5" dirty="0">
              <a:solidFill>
                <a:srgbClr val="FF0000"/>
              </a:solidFill>
              <a:latin typeface="Symbol"/>
              <a:cs typeface="Arial Unicode MS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</a:pPr>
            <a:endParaRPr lang="en-US" sz="3200" spc="5" dirty="0">
              <a:solidFill>
                <a:srgbClr val="FF0000"/>
              </a:solidFill>
              <a:latin typeface="Symbol"/>
              <a:cs typeface="Arial Unicode MS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(2 </a:t>
            </a:r>
            <a:r>
              <a:rPr sz="2400" i="1" spc="-95" dirty="0">
                <a:solidFill>
                  <a:srgbClr val="FF0000"/>
                </a:solidFill>
                <a:latin typeface="Arial"/>
                <a:cs typeface="Arial"/>
              </a:rPr>
              <a:t>m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×</a:t>
            </a:r>
            <a:r>
              <a:rPr sz="2400" spc="-38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25" dirty="0">
                <a:solidFill>
                  <a:srgbClr val="FF0000"/>
                </a:solidFill>
                <a:latin typeface="Arial Unicode MS"/>
                <a:cs typeface="Arial Unicode MS"/>
              </a:rPr>
              <a:t>n)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94250" y="1646820"/>
            <a:ext cx="1066800" cy="2082725"/>
          </a:xfrm>
          <a:custGeom>
            <a:avLst/>
            <a:gdLst/>
            <a:ahLst/>
            <a:cxnLst/>
            <a:rect l="l" t="t" r="r" b="b"/>
            <a:pathLst>
              <a:path w="1066800" h="2590800">
                <a:moveTo>
                  <a:pt x="0" y="0"/>
                </a:moveTo>
                <a:lnTo>
                  <a:pt x="1066800" y="0"/>
                </a:lnTo>
                <a:lnTo>
                  <a:pt x="1066800" y="2590800"/>
                </a:lnTo>
                <a:lnTo>
                  <a:pt x="0" y="25908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33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74740" y="3826065"/>
            <a:ext cx="41655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5" dirty="0">
                <a:latin typeface="Arial Unicode MS"/>
                <a:cs typeface="Arial Unicode MS"/>
              </a:rPr>
              <a:t>M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28970" y="2150745"/>
            <a:ext cx="3136900" cy="914400"/>
          </a:xfrm>
          <a:custGeom>
            <a:avLst/>
            <a:gdLst/>
            <a:ahLst/>
            <a:cxnLst/>
            <a:rect l="l" t="t" r="r" b="b"/>
            <a:pathLst>
              <a:path w="3200400" h="914400">
                <a:moveTo>
                  <a:pt x="0" y="0"/>
                </a:moveTo>
                <a:lnTo>
                  <a:pt x="3200400" y="0"/>
                </a:lnTo>
                <a:lnTo>
                  <a:pt x="3200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33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613140" y="3216465"/>
            <a:ext cx="2628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Arial Unicode MS"/>
                <a:cs typeface="Arial Unicode MS"/>
              </a:rPr>
              <a:t>S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9882" y="5441988"/>
            <a:ext cx="9522461" cy="1029769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2222500">
              <a:lnSpc>
                <a:spcPct val="100000"/>
              </a:lnSpc>
              <a:spcBef>
                <a:spcPts val="1070"/>
              </a:spcBef>
            </a:pPr>
            <a:r>
              <a:rPr sz="2400" b="1" spc="90" dirty="0">
                <a:latin typeface="Arial"/>
                <a:cs typeface="Arial"/>
              </a:rPr>
              <a:t>A</a:t>
            </a:r>
            <a:r>
              <a:rPr sz="2400" spc="135" baseline="-19230" dirty="0">
                <a:latin typeface="Arial Unicode MS"/>
                <a:cs typeface="Arial Unicode MS"/>
              </a:rPr>
              <a:t>i </a:t>
            </a:r>
            <a:r>
              <a:rPr lang="zh-CN" altLang="en-US" sz="2400" spc="-7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是</a:t>
            </a:r>
            <a:r>
              <a:rPr lang="zh-CN" altLang="en-US" sz="2400" spc="-70" dirty="0">
                <a:latin typeface="Arial Unicode MS"/>
                <a:cs typeface="Arial Unicode MS"/>
              </a:rPr>
              <a:t> </a:t>
            </a:r>
            <a:r>
              <a:rPr sz="2400" spc="110" dirty="0">
                <a:latin typeface="Arial Unicode MS"/>
                <a:cs typeface="Arial Unicode MS"/>
              </a:rPr>
              <a:t>2x3 </a:t>
            </a:r>
            <a:r>
              <a:rPr lang="zh-CN" altLang="en-US" sz="2400" spc="1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维</a:t>
            </a:r>
            <a:r>
              <a:rPr lang="zh-CN" altLang="en-US" sz="2400" spc="110" dirty="0">
                <a:latin typeface="Arial Unicode MS"/>
                <a:cs typeface="Arial Unicode MS"/>
              </a:rPr>
              <a:t>，</a:t>
            </a:r>
            <a:r>
              <a:rPr sz="2400" b="1" spc="150" dirty="0" err="1">
                <a:latin typeface="Arial"/>
                <a:cs typeface="Arial"/>
              </a:rPr>
              <a:t>X</a:t>
            </a:r>
            <a:r>
              <a:rPr sz="2400" spc="225" baseline="-19230" dirty="0" err="1">
                <a:latin typeface="Arial Unicode MS"/>
                <a:cs typeface="Arial Unicode MS"/>
              </a:rPr>
              <a:t>j</a:t>
            </a:r>
            <a:r>
              <a:rPr sz="2400" spc="225" baseline="-19230" dirty="0">
                <a:latin typeface="Arial Unicode MS"/>
                <a:cs typeface="Arial Unicode MS"/>
              </a:rPr>
              <a:t> </a:t>
            </a:r>
            <a:r>
              <a:rPr lang="zh-CN" altLang="en-US" sz="2400" spc="-7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是</a:t>
            </a:r>
            <a:r>
              <a:rPr sz="2400" spc="-35" dirty="0">
                <a:latin typeface="Arial Unicode MS"/>
                <a:cs typeface="Arial Unicode MS"/>
              </a:rPr>
              <a:t> </a:t>
            </a:r>
            <a:r>
              <a:rPr sz="2400" spc="110" dirty="0">
                <a:latin typeface="Arial Unicode MS"/>
                <a:cs typeface="Arial Unicode MS"/>
              </a:rPr>
              <a:t>3x1</a:t>
            </a:r>
            <a:r>
              <a:rPr lang="en-US" sz="2400" spc="110" dirty="0">
                <a:latin typeface="Arial Unicode MS"/>
                <a:cs typeface="Arial Unicode MS"/>
              </a:rPr>
              <a:t> </a:t>
            </a:r>
            <a:r>
              <a:rPr lang="zh-CN" altLang="en-US" sz="2400" spc="1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维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lang="zh-CN" altLang="en-US" sz="2400" spc="-114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测量矩阵 </a:t>
            </a:r>
            <a:r>
              <a:rPr sz="2400" b="1" spc="150" dirty="0">
                <a:latin typeface="Arial"/>
                <a:cs typeface="Arial"/>
              </a:rPr>
              <a:t>D </a:t>
            </a:r>
            <a:r>
              <a:rPr sz="2400" b="1" spc="225" dirty="0">
                <a:latin typeface="Arial"/>
                <a:cs typeface="Arial"/>
              </a:rPr>
              <a:t>= </a:t>
            </a:r>
            <a:r>
              <a:rPr sz="2400" b="1" spc="475" dirty="0">
                <a:latin typeface="Arial"/>
                <a:cs typeface="Arial"/>
              </a:rPr>
              <a:t>M</a:t>
            </a:r>
            <a:r>
              <a:rPr sz="2400" b="1" spc="-55" dirty="0">
                <a:latin typeface="Arial"/>
                <a:cs typeface="Arial"/>
              </a:rPr>
              <a:t>S</a:t>
            </a:r>
            <a:r>
              <a:rPr lang="en-US" sz="2400" b="1" spc="-55" dirty="0">
                <a:latin typeface="Arial"/>
                <a:cs typeface="Arial"/>
              </a:rPr>
              <a:t> </a:t>
            </a:r>
            <a:r>
              <a:rPr lang="zh-CN" altLang="en-US" sz="2400" spc="-5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秩为</a:t>
            </a:r>
            <a:r>
              <a:rPr lang="zh-CN" altLang="en-US" sz="2400" b="1" spc="-55" dirty="0">
                <a:latin typeface="Arial"/>
                <a:cs typeface="Arial"/>
              </a:rPr>
              <a:t> </a:t>
            </a:r>
            <a:r>
              <a:rPr sz="2400" spc="140" dirty="0">
                <a:latin typeface="Arial Unicode MS"/>
                <a:cs typeface="Arial Unicode MS"/>
              </a:rPr>
              <a:t>3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（它是 </a:t>
            </a:r>
            <a:r>
              <a:rPr lang="en-US" altLang="zh-CN" sz="2400" spc="25" dirty="0">
                <a:latin typeface="Arial Unicode MS"/>
                <a:cs typeface="Arial Unicode MS"/>
              </a:rPr>
              <a:t>2mx3 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矩阵和 </a:t>
            </a:r>
            <a:r>
              <a:rPr lang="en-US" altLang="zh-CN" sz="2400" spc="25" dirty="0">
                <a:latin typeface="Arial Unicode MS"/>
                <a:cs typeface="Arial Unicode MS"/>
              </a:rPr>
              <a:t>3xn 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矩阵的乘积）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29"/>
              <p:cNvSpPr txBox="1"/>
              <p:nvPr/>
            </p:nvSpPr>
            <p:spPr>
              <a:xfrm>
                <a:off x="2494015" y="5079846"/>
                <a:ext cx="4121150" cy="416396"/>
              </a:xfrm>
              <a:prstGeom prst="rect">
                <a:avLst/>
              </a:prstGeom>
            </p:spPr>
            <p:txBody>
              <a:bodyPr vert="horz" wrap="square" lIns="0" tIns="17145" rIns="0" bIns="0" rtlCol="0">
                <a:spAutoFit/>
              </a:bodyPr>
              <a:lstStyle/>
              <a:p>
                <a:pPr marL="12700">
                  <a:spcBef>
                    <a:spcPts val="135"/>
                  </a:spcBef>
                </a:pPr>
                <a:r>
                  <a:rPr lang="zh-CN" altLang="en-US" sz="2400" spc="-40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每个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spc="-40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 </a:t>
                </a:r>
                <a:r>
                  <a:rPr lang="zh-CN" altLang="en-US" sz="2400" spc="35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是一个 </a:t>
                </a:r>
                <a:r>
                  <a:rPr lang="en-US" altLang="zh-CN" sz="2400" spc="110" dirty="0">
                    <a:latin typeface="Arial Unicode MS"/>
                    <a:cs typeface="Arial Unicode MS"/>
                  </a:rPr>
                  <a:t>2x1</a:t>
                </a:r>
                <a:r>
                  <a:rPr lang="en-US" altLang="zh-CN" sz="2400" spc="125" dirty="0">
                    <a:latin typeface="Arial Unicode MS"/>
                    <a:cs typeface="Arial Unicode MS"/>
                  </a:rPr>
                  <a:t> </a:t>
                </a:r>
                <a:r>
                  <a:rPr lang="zh-CN" altLang="en-US" sz="2400" spc="125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向量</a:t>
                </a:r>
                <a:r>
                  <a:rPr lang="en-US" altLang="zh-CN" sz="2400" spc="25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!</a:t>
                </a:r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Arial Unicode MS"/>
                </a:endParaRPr>
              </a:p>
            </p:txBody>
          </p:sp>
        </mc:Choice>
        <mc:Fallback xmlns="">
          <p:sp>
            <p:nvSpPr>
              <p:cNvPr id="29" name="object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015" y="5079846"/>
                <a:ext cx="4121150" cy="416396"/>
              </a:xfrm>
              <a:prstGeom prst="rect">
                <a:avLst/>
              </a:prstGeom>
              <a:blipFill>
                <a:blip r:embed="rId2"/>
                <a:stretch>
                  <a:fillRect l="-3988" t="-23529" b="-32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bject 30"/>
          <p:cNvSpPr txBox="1"/>
          <p:nvPr/>
        </p:nvSpPr>
        <p:spPr>
          <a:xfrm>
            <a:off x="8003540" y="4215574"/>
            <a:ext cx="862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2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/>
                <a:cs typeface="Arial Unicode MS"/>
              </a:rPr>
              <a:t>10]</a:t>
            </a:r>
            <a:endParaRPr sz="18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3151" y="1696228"/>
                <a:ext cx="8642879" cy="1806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𝐷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CN" altLang="en-US" sz="2800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sz="2800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800" b="0" i="1" smtClean="0">
                                          <a:latin typeface="Cambria Math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altLang="zh-CN" sz="2800" b="0" i="1" smtClean="0">
                              <a:latin typeface="Cambria Math"/>
                            </a:rPr>
                            <m:t>   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51" y="1696228"/>
                <a:ext cx="8642879" cy="1806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0969" y="1600141"/>
            <a:ext cx="118110" cy="3824604"/>
          </a:xfrm>
          <a:custGeom>
            <a:avLst/>
            <a:gdLst/>
            <a:ahLst/>
            <a:cxnLst/>
            <a:rect l="l" t="t" r="r" b="b"/>
            <a:pathLst>
              <a:path w="118109" h="3824604">
                <a:moveTo>
                  <a:pt x="14164" y="3708063"/>
                </a:moveTo>
                <a:lnTo>
                  <a:pt x="2047" y="3715130"/>
                </a:lnTo>
                <a:lnTo>
                  <a:pt x="1" y="3722908"/>
                </a:lnTo>
                <a:lnTo>
                  <a:pt x="58955" y="3823972"/>
                </a:lnTo>
                <a:lnTo>
                  <a:pt x="101061" y="3751790"/>
                </a:lnTo>
                <a:lnTo>
                  <a:pt x="46255" y="3751790"/>
                </a:lnTo>
                <a:lnTo>
                  <a:pt x="21940" y="3710109"/>
                </a:lnTo>
                <a:lnTo>
                  <a:pt x="14164" y="3708063"/>
                </a:lnTo>
                <a:close/>
              </a:path>
              <a:path w="118109" h="3824604">
                <a:moveTo>
                  <a:pt x="71654" y="72180"/>
                </a:moveTo>
                <a:lnTo>
                  <a:pt x="46254" y="72180"/>
                </a:lnTo>
                <a:lnTo>
                  <a:pt x="46255" y="3751790"/>
                </a:lnTo>
                <a:lnTo>
                  <a:pt x="71655" y="3751790"/>
                </a:lnTo>
                <a:lnTo>
                  <a:pt x="71654" y="72180"/>
                </a:lnTo>
                <a:close/>
              </a:path>
              <a:path w="118109" h="3824604">
                <a:moveTo>
                  <a:pt x="103745" y="3708063"/>
                </a:moveTo>
                <a:lnTo>
                  <a:pt x="95969" y="3710109"/>
                </a:lnTo>
                <a:lnTo>
                  <a:pt x="71655" y="3751790"/>
                </a:lnTo>
                <a:lnTo>
                  <a:pt x="101061" y="3751790"/>
                </a:lnTo>
                <a:lnTo>
                  <a:pt x="117909" y="3722908"/>
                </a:lnTo>
                <a:lnTo>
                  <a:pt x="115862" y="3715130"/>
                </a:lnTo>
                <a:lnTo>
                  <a:pt x="103745" y="3708063"/>
                </a:lnTo>
                <a:close/>
              </a:path>
              <a:path w="118109" h="3824604">
                <a:moveTo>
                  <a:pt x="58954" y="0"/>
                </a:moveTo>
                <a:lnTo>
                  <a:pt x="0" y="101064"/>
                </a:lnTo>
                <a:lnTo>
                  <a:pt x="2046" y="108840"/>
                </a:lnTo>
                <a:lnTo>
                  <a:pt x="14163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09" h="3824604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4" y="115909"/>
                </a:lnTo>
                <a:lnTo>
                  <a:pt x="115861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33667" y="2930176"/>
            <a:ext cx="118110" cy="1163955"/>
          </a:xfrm>
          <a:custGeom>
            <a:avLst/>
            <a:gdLst/>
            <a:ahLst/>
            <a:cxnLst/>
            <a:rect l="l" t="t" r="r" b="b"/>
            <a:pathLst>
              <a:path w="118109" h="1163954">
                <a:moveTo>
                  <a:pt x="14164" y="1047991"/>
                </a:moveTo>
                <a:lnTo>
                  <a:pt x="2047" y="1055058"/>
                </a:lnTo>
                <a:lnTo>
                  <a:pt x="0" y="1062836"/>
                </a:lnTo>
                <a:lnTo>
                  <a:pt x="58954" y="1163900"/>
                </a:lnTo>
                <a:lnTo>
                  <a:pt x="101061" y="1091718"/>
                </a:lnTo>
                <a:lnTo>
                  <a:pt x="46254" y="1091718"/>
                </a:lnTo>
                <a:lnTo>
                  <a:pt x="21940" y="1050037"/>
                </a:lnTo>
                <a:lnTo>
                  <a:pt x="14164" y="1047991"/>
                </a:lnTo>
                <a:close/>
              </a:path>
              <a:path w="118109" h="1163954">
                <a:moveTo>
                  <a:pt x="71653" y="72181"/>
                </a:moveTo>
                <a:lnTo>
                  <a:pt x="46253" y="72181"/>
                </a:lnTo>
                <a:lnTo>
                  <a:pt x="46254" y="1091718"/>
                </a:lnTo>
                <a:lnTo>
                  <a:pt x="71654" y="1091718"/>
                </a:lnTo>
                <a:lnTo>
                  <a:pt x="71653" y="72181"/>
                </a:lnTo>
                <a:close/>
              </a:path>
              <a:path w="118109" h="1163954">
                <a:moveTo>
                  <a:pt x="103745" y="1047991"/>
                </a:moveTo>
                <a:lnTo>
                  <a:pt x="95968" y="1050037"/>
                </a:lnTo>
                <a:lnTo>
                  <a:pt x="71654" y="1091718"/>
                </a:lnTo>
                <a:lnTo>
                  <a:pt x="101061" y="1091718"/>
                </a:lnTo>
                <a:lnTo>
                  <a:pt x="117909" y="1062836"/>
                </a:lnTo>
                <a:lnTo>
                  <a:pt x="115862" y="1055058"/>
                </a:lnTo>
                <a:lnTo>
                  <a:pt x="103745" y="1047991"/>
                </a:lnTo>
                <a:close/>
              </a:path>
              <a:path w="118109" h="1163954">
                <a:moveTo>
                  <a:pt x="58953" y="0"/>
                </a:moveTo>
                <a:lnTo>
                  <a:pt x="0" y="101064"/>
                </a:lnTo>
                <a:lnTo>
                  <a:pt x="2045" y="108841"/>
                </a:lnTo>
                <a:lnTo>
                  <a:pt x="14163" y="115909"/>
                </a:lnTo>
                <a:lnTo>
                  <a:pt x="21939" y="113863"/>
                </a:lnTo>
                <a:lnTo>
                  <a:pt x="46253" y="72181"/>
                </a:lnTo>
                <a:lnTo>
                  <a:pt x="101059" y="72181"/>
                </a:lnTo>
                <a:lnTo>
                  <a:pt x="58953" y="0"/>
                </a:lnTo>
                <a:close/>
              </a:path>
              <a:path w="118109" h="1163954">
                <a:moveTo>
                  <a:pt x="101059" y="72181"/>
                </a:moveTo>
                <a:lnTo>
                  <a:pt x="71653" y="72181"/>
                </a:lnTo>
                <a:lnTo>
                  <a:pt x="95967" y="113863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6509" y="5614482"/>
            <a:ext cx="2051050" cy="118110"/>
          </a:xfrm>
          <a:custGeom>
            <a:avLst/>
            <a:gdLst/>
            <a:ahLst/>
            <a:cxnLst/>
            <a:rect l="l" t="t" r="r" b="b"/>
            <a:pathLst>
              <a:path w="2051050" h="118110">
                <a:moveTo>
                  <a:pt x="2029268" y="71653"/>
                </a:moveTo>
                <a:lnTo>
                  <a:pt x="72181" y="71653"/>
                </a:lnTo>
                <a:lnTo>
                  <a:pt x="1978857" y="71654"/>
                </a:lnTo>
                <a:lnTo>
                  <a:pt x="1937176" y="95968"/>
                </a:lnTo>
                <a:lnTo>
                  <a:pt x="1935129" y="103744"/>
                </a:lnTo>
                <a:lnTo>
                  <a:pt x="1942197" y="115861"/>
                </a:lnTo>
                <a:lnTo>
                  <a:pt x="1949975" y="117907"/>
                </a:lnTo>
                <a:lnTo>
                  <a:pt x="2029268" y="71653"/>
                </a:lnTo>
                <a:close/>
              </a:path>
              <a:path w="2051050" h="118110">
                <a:moveTo>
                  <a:pt x="104686" y="1273"/>
                </a:moveTo>
                <a:lnTo>
                  <a:pt x="98142" y="2114"/>
                </a:lnTo>
                <a:lnTo>
                  <a:pt x="96520" y="2649"/>
                </a:lnTo>
                <a:lnTo>
                  <a:pt x="0" y="58953"/>
                </a:lnTo>
                <a:lnTo>
                  <a:pt x="101063" y="117907"/>
                </a:lnTo>
                <a:lnTo>
                  <a:pt x="108841" y="115860"/>
                </a:lnTo>
                <a:lnTo>
                  <a:pt x="115908" y="103743"/>
                </a:lnTo>
                <a:lnTo>
                  <a:pt x="113862" y="95967"/>
                </a:lnTo>
                <a:lnTo>
                  <a:pt x="72181" y="71653"/>
                </a:lnTo>
                <a:lnTo>
                  <a:pt x="2029268" y="71653"/>
                </a:lnTo>
                <a:lnTo>
                  <a:pt x="2051038" y="58954"/>
                </a:lnTo>
                <a:lnTo>
                  <a:pt x="2029266" y="46254"/>
                </a:lnTo>
                <a:lnTo>
                  <a:pt x="72181" y="46253"/>
                </a:lnTo>
                <a:lnTo>
                  <a:pt x="113862" y="21939"/>
                </a:lnTo>
                <a:lnTo>
                  <a:pt x="115908" y="14162"/>
                </a:lnTo>
                <a:lnTo>
                  <a:pt x="109723" y="3560"/>
                </a:lnTo>
                <a:lnTo>
                  <a:pt x="104686" y="1273"/>
                </a:lnTo>
                <a:close/>
              </a:path>
              <a:path w="2051050" h="118110">
                <a:moveTo>
                  <a:pt x="1949974" y="0"/>
                </a:moveTo>
                <a:lnTo>
                  <a:pt x="1942197" y="2046"/>
                </a:lnTo>
                <a:lnTo>
                  <a:pt x="1935129" y="14163"/>
                </a:lnTo>
                <a:lnTo>
                  <a:pt x="1937176" y="21940"/>
                </a:lnTo>
                <a:lnTo>
                  <a:pt x="1978857" y="46254"/>
                </a:lnTo>
                <a:lnTo>
                  <a:pt x="2029266" y="46254"/>
                </a:lnTo>
                <a:lnTo>
                  <a:pt x="19499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27365" y="5614482"/>
            <a:ext cx="1104900" cy="118110"/>
          </a:xfrm>
          <a:custGeom>
            <a:avLst/>
            <a:gdLst/>
            <a:ahLst/>
            <a:cxnLst/>
            <a:rect l="l" t="t" r="r" b="b"/>
            <a:pathLst>
              <a:path w="1104900" h="118110">
                <a:moveTo>
                  <a:pt x="1082689" y="71653"/>
                </a:moveTo>
                <a:lnTo>
                  <a:pt x="72180" y="71653"/>
                </a:lnTo>
                <a:lnTo>
                  <a:pt x="1032277" y="71654"/>
                </a:lnTo>
                <a:lnTo>
                  <a:pt x="990596" y="95968"/>
                </a:lnTo>
                <a:lnTo>
                  <a:pt x="988550" y="103744"/>
                </a:lnTo>
                <a:lnTo>
                  <a:pt x="995617" y="115861"/>
                </a:lnTo>
                <a:lnTo>
                  <a:pt x="1003396" y="117907"/>
                </a:lnTo>
                <a:lnTo>
                  <a:pt x="1082689" y="71653"/>
                </a:lnTo>
                <a:close/>
              </a:path>
              <a:path w="1104900" h="118110">
                <a:moveTo>
                  <a:pt x="104687" y="1273"/>
                </a:moveTo>
                <a:lnTo>
                  <a:pt x="98141" y="2115"/>
                </a:lnTo>
                <a:lnTo>
                  <a:pt x="96519" y="2649"/>
                </a:lnTo>
                <a:lnTo>
                  <a:pt x="0" y="58953"/>
                </a:lnTo>
                <a:lnTo>
                  <a:pt x="101064" y="117907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1" y="95967"/>
                </a:lnTo>
                <a:lnTo>
                  <a:pt x="72180" y="71653"/>
                </a:lnTo>
                <a:lnTo>
                  <a:pt x="1082689" y="71653"/>
                </a:lnTo>
                <a:lnTo>
                  <a:pt x="1104459" y="58954"/>
                </a:lnTo>
                <a:lnTo>
                  <a:pt x="1082687" y="46254"/>
                </a:lnTo>
                <a:lnTo>
                  <a:pt x="72180" y="46253"/>
                </a:lnTo>
                <a:lnTo>
                  <a:pt x="113861" y="21939"/>
                </a:lnTo>
                <a:lnTo>
                  <a:pt x="115909" y="14162"/>
                </a:lnTo>
                <a:lnTo>
                  <a:pt x="109724" y="3560"/>
                </a:lnTo>
                <a:lnTo>
                  <a:pt x="104687" y="1273"/>
                </a:lnTo>
                <a:close/>
              </a:path>
              <a:path w="1104900" h="118110">
                <a:moveTo>
                  <a:pt x="1003395" y="0"/>
                </a:moveTo>
                <a:lnTo>
                  <a:pt x="995619" y="2046"/>
                </a:lnTo>
                <a:lnTo>
                  <a:pt x="988550" y="14163"/>
                </a:lnTo>
                <a:lnTo>
                  <a:pt x="990596" y="21939"/>
                </a:lnTo>
                <a:lnTo>
                  <a:pt x="1032277" y="46254"/>
                </a:lnTo>
                <a:lnTo>
                  <a:pt x="1082687" y="46254"/>
                </a:lnTo>
                <a:lnTo>
                  <a:pt x="1003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04996" y="4284446"/>
            <a:ext cx="2051050" cy="118110"/>
          </a:xfrm>
          <a:custGeom>
            <a:avLst/>
            <a:gdLst/>
            <a:ahLst/>
            <a:cxnLst/>
            <a:rect l="l" t="t" r="r" b="b"/>
            <a:pathLst>
              <a:path w="2051050" h="118110">
                <a:moveTo>
                  <a:pt x="104687" y="1273"/>
                </a:moveTo>
                <a:lnTo>
                  <a:pt x="98141" y="2114"/>
                </a:lnTo>
                <a:lnTo>
                  <a:pt x="96520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1" y="95967"/>
                </a:lnTo>
                <a:lnTo>
                  <a:pt x="72180" y="71653"/>
                </a:lnTo>
                <a:lnTo>
                  <a:pt x="2029269" y="71653"/>
                </a:lnTo>
                <a:lnTo>
                  <a:pt x="2051038" y="58954"/>
                </a:lnTo>
                <a:lnTo>
                  <a:pt x="2029267" y="46254"/>
                </a:lnTo>
                <a:lnTo>
                  <a:pt x="72180" y="46253"/>
                </a:lnTo>
                <a:lnTo>
                  <a:pt x="113861" y="21939"/>
                </a:lnTo>
                <a:lnTo>
                  <a:pt x="115909" y="14163"/>
                </a:lnTo>
                <a:lnTo>
                  <a:pt x="109724" y="3559"/>
                </a:lnTo>
                <a:lnTo>
                  <a:pt x="104687" y="1273"/>
                </a:lnTo>
                <a:close/>
              </a:path>
              <a:path w="2051050" h="118110">
                <a:moveTo>
                  <a:pt x="2029269" y="71653"/>
                </a:moveTo>
                <a:lnTo>
                  <a:pt x="72180" y="71653"/>
                </a:lnTo>
                <a:lnTo>
                  <a:pt x="1978856" y="71654"/>
                </a:lnTo>
                <a:lnTo>
                  <a:pt x="1937175" y="95968"/>
                </a:lnTo>
                <a:lnTo>
                  <a:pt x="1935129" y="103745"/>
                </a:lnTo>
                <a:lnTo>
                  <a:pt x="1942197" y="115862"/>
                </a:lnTo>
                <a:lnTo>
                  <a:pt x="1949974" y="117908"/>
                </a:lnTo>
                <a:lnTo>
                  <a:pt x="2029269" y="71653"/>
                </a:lnTo>
                <a:close/>
              </a:path>
              <a:path w="2051050" h="118110">
                <a:moveTo>
                  <a:pt x="1949974" y="0"/>
                </a:moveTo>
                <a:lnTo>
                  <a:pt x="1942197" y="2047"/>
                </a:lnTo>
                <a:lnTo>
                  <a:pt x="1935129" y="14164"/>
                </a:lnTo>
                <a:lnTo>
                  <a:pt x="1937175" y="21940"/>
                </a:lnTo>
                <a:lnTo>
                  <a:pt x="1978856" y="46254"/>
                </a:lnTo>
                <a:lnTo>
                  <a:pt x="2029267" y="46254"/>
                </a:lnTo>
                <a:lnTo>
                  <a:pt x="19499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849" y="3394126"/>
            <a:ext cx="380365" cy="4660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500" spc="-5" dirty="0">
                <a:latin typeface="Arial"/>
                <a:cs typeface="Arial"/>
              </a:rPr>
              <a:t>2m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71362" y="3265661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330697"/>
              </p:ext>
            </p:extLst>
          </p:nvPr>
        </p:nvGraphicFramePr>
        <p:xfrm>
          <a:off x="1253868" y="1600200"/>
          <a:ext cx="6388734" cy="450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04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29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 dirty="0">
                        <a:latin typeface="Times New Roman"/>
                        <a:cs typeface="Times New Roman"/>
                      </a:endParaRPr>
                    </a:p>
                    <a:p>
                      <a:pPr marL="130175" marR="135255">
                        <a:lnSpc>
                          <a:spcPct val="100000"/>
                        </a:lnSpc>
                      </a:pPr>
                      <a:r>
                        <a:rPr lang="zh-CN" altLang="en-US" sz="1800" b="1" spc="-5" dirty="0">
                          <a:solidFill>
                            <a:srgbClr val="194A3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Arial"/>
                        </a:rPr>
                        <a:t>测量</a:t>
                      </a:r>
                      <a:r>
                        <a:rPr sz="1800" b="1" spc="-5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  </a:t>
                      </a:r>
                      <a:r>
                        <a:rPr sz="18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1789"/>
                        </a:spcBef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=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22732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150" dirty="0">
                        <a:latin typeface="Times New Roman"/>
                        <a:cs typeface="Times New Roman"/>
                      </a:endParaRPr>
                    </a:p>
                    <a:p>
                      <a:pPr marL="103505" marR="161290">
                        <a:lnSpc>
                          <a:spcPct val="100000"/>
                        </a:lnSpc>
                      </a:pPr>
                      <a:r>
                        <a:rPr lang="zh-CN" altLang="en-US" sz="1800" b="1" spc="-5" dirty="0">
                          <a:solidFill>
                            <a:srgbClr val="194A3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Arial"/>
                        </a:rPr>
                        <a:t>运动</a:t>
                      </a:r>
                      <a:r>
                        <a:rPr sz="20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  </a:t>
                      </a:r>
                      <a:r>
                        <a:rPr sz="18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×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 dirty="0">
                        <a:latin typeface="Times New Roman"/>
                        <a:cs typeface="Times New Roman"/>
                      </a:endParaRPr>
                    </a:p>
                    <a:p>
                      <a:pPr marL="322580" marR="591185">
                        <a:lnSpc>
                          <a:spcPct val="100000"/>
                        </a:lnSpc>
                      </a:pPr>
                      <a:r>
                        <a:rPr lang="zh-CN" altLang="en-US" sz="1800" b="1" dirty="0">
                          <a:solidFill>
                            <a:srgbClr val="194A3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Arial"/>
                        </a:rPr>
                        <a:t>结构</a:t>
                      </a:r>
                      <a:r>
                        <a:rPr sz="18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  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9850" algn="ctr">
                        <a:lnSpc>
                          <a:spcPct val="100000"/>
                        </a:lnSpc>
                        <a:spcBef>
                          <a:spcPts val="1600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n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0320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5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3700" b="1" spc="-10" dirty="0">
                          <a:latin typeface="Times New Roman"/>
                          <a:cs typeface="Times New Roman"/>
                        </a:rPr>
                        <a:t>D </a:t>
                      </a:r>
                      <a:r>
                        <a:rPr sz="3700" b="1" spc="-5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3700" b="1" spc="-2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700" b="1" spc="0" dirty="0">
                          <a:latin typeface="Times New Roman"/>
                          <a:cs typeface="Times New Roman"/>
                        </a:rPr>
                        <a:t>MS</a:t>
                      </a: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1355">
                <a:tc>
                  <a:txBody>
                    <a:bodyPr/>
                    <a:lstStyle/>
                    <a:p>
                      <a:pPr marR="80645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n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6479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3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6479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507505" y="1001039"/>
            <a:ext cx="2450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怎么分解</a:t>
            </a:r>
            <a:r>
              <a:rPr sz="2400" spc="-5" dirty="0">
                <a:latin typeface="Calibri"/>
                <a:cs typeface="Calibri"/>
              </a:rPr>
              <a:t>D?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078674"/>
            <a:ext cx="6927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通过计算</a:t>
            </a:r>
            <a:r>
              <a:rPr lang="en-US" altLang="zh-CN" sz="2400" spc="-5" dirty="0">
                <a:cs typeface="Calibri"/>
              </a:rPr>
              <a:t>D</a:t>
            </a: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的奇异值分解！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7582" y="3239364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=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4887" y="2133541"/>
            <a:ext cx="118110" cy="3048635"/>
          </a:xfrm>
          <a:custGeom>
            <a:avLst/>
            <a:gdLst/>
            <a:ahLst/>
            <a:cxnLst/>
            <a:rect l="l" t="t" r="r" b="b"/>
            <a:pathLst>
              <a:path w="118109" h="3048635">
                <a:moveTo>
                  <a:pt x="14164" y="2932207"/>
                </a:moveTo>
                <a:lnTo>
                  <a:pt x="2047" y="2939276"/>
                </a:lnTo>
                <a:lnTo>
                  <a:pt x="1" y="2947052"/>
                </a:lnTo>
                <a:lnTo>
                  <a:pt x="58955" y="3048116"/>
                </a:lnTo>
                <a:lnTo>
                  <a:pt x="101060" y="2975936"/>
                </a:lnTo>
                <a:lnTo>
                  <a:pt x="46255" y="2975936"/>
                </a:lnTo>
                <a:lnTo>
                  <a:pt x="21940" y="2934254"/>
                </a:lnTo>
                <a:lnTo>
                  <a:pt x="14164" y="2932207"/>
                </a:lnTo>
                <a:close/>
              </a:path>
              <a:path w="118109" h="3048635">
                <a:moveTo>
                  <a:pt x="71654" y="72180"/>
                </a:moveTo>
                <a:lnTo>
                  <a:pt x="46254" y="72180"/>
                </a:lnTo>
                <a:lnTo>
                  <a:pt x="46255" y="2975936"/>
                </a:lnTo>
                <a:lnTo>
                  <a:pt x="71655" y="2975936"/>
                </a:lnTo>
                <a:lnTo>
                  <a:pt x="71654" y="72180"/>
                </a:lnTo>
                <a:close/>
              </a:path>
              <a:path w="118109" h="3048635">
                <a:moveTo>
                  <a:pt x="103745" y="2932207"/>
                </a:moveTo>
                <a:lnTo>
                  <a:pt x="95969" y="2934254"/>
                </a:lnTo>
                <a:lnTo>
                  <a:pt x="71655" y="2975936"/>
                </a:lnTo>
                <a:lnTo>
                  <a:pt x="101060" y="2975936"/>
                </a:lnTo>
                <a:lnTo>
                  <a:pt x="117909" y="2947052"/>
                </a:lnTo>
                <a:lnTo>
                  <a:pt x="115862" y="2939276"/>
                </a:lnTo>
                <a:lnTo>
                  <a:pt x="103745" y="2932207"/>
                </a:lnTo>
                <a:close/>
              </a:path>
              <a:path w="118109" h="3048635">
                <a:moveTo>
                  <a:pt x="58954" y="0"/>
                </a:moveTo>
                <a:lnTo>
                  <a:pt x="0" y="101064"/>
                </a:lnTo>
                <a:lnTo>
                  <a:pt x="2046" y="108840"/>
                </a:lnTo>
                <a:lnTo>
                  <a:pt x="14163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09" h="30486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4" y="115909"/>
                </a:lnTo>
                <a:lnTo>
                  <a:pt x="115861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3552" y="5351246"/>
            <a:ext cx="1477010" cy="118110"/>
          </a:xfrm>
          <a:custGeom>
            <a:avLst/>
            <a:gdLst/>
            <a:ahLst/>
            <a:cxnLst/>
            <a:rect l="l" t="t" r="r" b="b"/>
            <a:pathLst>
              <a:path w="1477010" h="118110">
                <a:moveTo>
                  <a:pt x="104687" y="1273"/>
                </a:moveTo>
                <a:lnTo>
                  <a:pt x="98142" y="2115"/>
                </a:lnTo>
                <a:lnTo>
                  <a:pt x="96520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8" y="103743"/>
                </a:lnTo>
                <a:lnTo>
                  <a:pt x="113862" y="95967"/>
                </a:lnTo>
                <a:lnTo>
                  <a:pt x="72181" y="71653"/>
                </a:lnTo>
                <a:lnTo>
                  <a:pt x="1454978" y="71653"/>
                </a:lnTo>
                <a:lnTo>
                  <a:pt x="1476748" y="58954"/>
                </a:lnTo>
                <a:lnTo>
                  <a:pt x="1454977" y="46254"/>
                </a:lnTo>
                <a:lnTo>
                  <a:pt x="72181" y="46253"/>
                </a:lnTo>
                <a:lnTo>
                  <a:pt x="113862" y="21939"/>
                </a:lnTo>
                <a:lnTo>
                  <a:pt x="115908" y="14163"/>
                </a:lnTo>
                <a:lnTo>
                  <a:pt x="109724" y="3559"/>
                </a:lnTo>
                <a:lnTo>
                  <a:pt x="104687" y="1273"/>
                </a:lnTo>
                <a:close/>
              </a:path>
              <a:path w="1477010" h="118110">
                <a:moveTo>
                  <a:pt x="1454978" y="71653"/>
                </a:moveTo>
                <a:lnTo>
                  <a:pt x="72181" y="71653"/>
                </a:lnTo>
                <a:lnTo>
                  <a:pt x="1404567" y="71654"/>
                </a:lnTo>
                <a:lnTo>
                  <a:pt x="1362886" y="95968"/>
                </a:lnTo>
                <a:lnTo>
                  <a:pt x="1360839" y="103745"/>
                </a:lnTo>
                <a:lnTo>
                  <a:pt x="1367907" y="115862"/>
                </a:lnTo>
                <a:lnTo>
                  <a:pt x="1375684" y="117908"/>
                </a:lnTo>
                <a:lnTo>
                  <a:pt x="1454978" y="71653"/>
                </a:lnTo>
                <a:close/>
              </a:path>
              <a:path w="1477010" h="118110">
                <a:moveTo>
                  <a:pt x="1375684" y="0"/>
                </a:moveTo>
                <a:lnTo>
                  <a:pt x="1367907" y="2045"/>
                </a:lnTo>
                <a:lnTo>
                  <a:pt x="1360839" y="14164"/>
                </a:lnTo>
                <a:lnTo>
                  <a:pt x="1362886" y="21940"/>
                </a:lnTo>
                <a:lnTo>
                  <a:pt x="1404567" y="46254"/>
                </a:lnTo>
                <a:lnTo>
                  <a:pt x="1454977" y="46254"/>
                </a:lnTo>
                <a:lnTo>
                  <a:pt x="1375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-21550" y="3265533"/>
            <a:ext cx="380365" cy="4660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500" spc="-5" dirty="0">
                <a:latin typeface="Arial"/>
                <a:cs typeface="Arial"/>
              </a:rPr>
              <a:t>2m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2402" y="5434774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84583" y="5364223"/>
            <a:ext cx="1477010" cy="118110"/>
          </a:xfrm>
          <a:custGeom>
            <a:avLst/>
            <a:gdLst/>
            <a:ahLst/>
            <a:cxnLst/>
            <a:rect l="l" t="t" r="r" b="b"/>
            <a:pathLst>
              <a:path w="1477010" h="118110">
                <a:moveTo>
                  <a:pt x="104687" y="1273"/>
                </a:moveTo>
                <a:lnTo>
                  <a:pt x="98141" y="2115"/>
                </a:lnTo>
                <a:lnTo>
                  <a:pt x="96520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1" y="95967"/>
                </a:lnTo>
                <a:lnTo>
                  <a:pt x="72180" y="71653"/>
                </a:lnTo>
                <a:lnTo>
                  <a:pt x="1454978" y="71653"/>
                </a:lnTo>
                <a:lnTo>
                  <a:pt x="1476748" y="58954"/>
                </a:lnTo>
                <a:lnTo>
                  <a:pt x="1454977" y="46254"/>
                </a:lnTo>
                <a:lnTo>
                  <a:pt x="72180" y="46253"/>
                </a:lnTo>
                <a:lnTo>
                  <a:pt x="113861" y="21939"/>
                </a:lnTo>
                <a:lnTo>
                  <a:pt x="115909" y="14163"/>
                </a:lnTo>
                <a:lnTo>
                  <a:pt x="109724" y="3561"/>
                </a:lnTo>
                <a:lnTo>
                  <a:pt x="104687" y="1273"/>
                </a:lnTo>
                <a:close/>
              </a:path>
              <a:path w="1477010" h="118110">
                <a:moveTo>
                  <a:pt x="1454978" y="71653"/>
                </a:moveTo>
                <a:lnTo>
                  <a:pt x="72180" y="71653"/>
                </a:lnTo>
                <a:lnTo>
                  <a:pt x="1404566" y="71654"/>
                </a:lnTo>
                <a:lnTo>
                  <a:pt x="1362885" y="95968"/>
                </a:lnTo>
                <a:lnTo>
                  <a:pt x="1360839" y="103745"/>
                </a:lnTo>
                <a:lnTo>
                  <a:pt x="1367906" y="115862"/>
                </a:lnTo>
                <a:lnTo>
                  <a:pt x="1375684" y="117908"/>
                </a:lnTo>
                <a:lnTo>
                  <a:pt x="1454978" y="71653"/>
                </a:lnTo>
                <a:close/>
              </a:path>
              <a:path w="1477010" h="118110">
                <a:moveTo>
                  <a:pt x="1375684" y="0"/>
                </a:moveTo>
                <a:lnTo>
                  <a:pt x="1367906" y="2047"/>
                </a:lnTo>
                <a:lnTo>
                  <a:pt x="1360839" y="14164"/>
                </a:lnTo>
                <a:lnTo>
                  <a:pt x="1362885" y="21940"/>
                </a:lnTo>
                <a:lnTo>
                  <a:pt x="1404566" y="46254"/>
                </a:lnTo>
                <a:lnTo>
                  <a:pt x="1454977" y="46254"/>
                </a:lnTo>
                <a:lnTo>
                  <a:pt x="1375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93434" y="5447751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65783" y="4526023"/>
            <a:ext cx="1477010" cy="118110"/>
          </a:xfrm>
          <a:custGeom>
            <a:avLst/>
            <a:gdLst/>
            <a:ahLst/>
            <a:cxnLst/>
            <a:rect l="l" t="t" r="r" b="b"/>
            <a:pathLst>
              <a:path w="1477009" h="118110">
                <a:moveTo>
                  <a:pt x="104687" y="1273"/>
                </a:moveTo>
                <a:lnTo>
                  <a:pt x="98141" y="2115"/>
                </a:lnTo>
                <a:lnTo>
                  <a:pt x="96519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1" y="95967"/>
                </a:lnTo>
                <a:lnTo>
                  <a:pt x="72180" y="71653"/>
                </a:lnTo>
                <a:lnTo>
                  <a:pt x="1454978" y="71653"/>
                </a:lnTo>
                <a:lnTo>
                  <a:pt x="1476748" y="58954"/>
                </a:lnTo>
                <a:lnTo>
                  <a:pt x="1454977" y="46254"/>
                </a:lnTo>
                <a:lnTo>
                  <a:pt x="72180" y="46253"/>
                </a:lnTo>
                <a:lnTo>
                  <a:pt x="113861" y="21939"/>
                </a:lnTo>
                <a:lnTo>
                  <a:pt x="115909" y="14163"/>
                </a:lnTo>
                <a:lnTo>
                  <a:pt x="109724" y="3561"/>
                </a:lnTo>
                <a:lnTo>
                  <a:pt x="104687" y="1273"/>
                </a:lnTo>
                <a:close/>
              </a:path>
              <a:path w="1477009" h="118110">
                <a:moveTo>
                  <a:pt x="1454978" y="71653"/>
                </a:moveTo>
                <a:lnTo>
                  <a:pt x="72180" y="71653"/>
                </a:lnTo>
                <a:lnTo>
                  <a:pt x="1404567" y="71654"/>
                </a:lnTo>
                <a:lnTo>
                  <a:pt x="1362885" y="95968"/>
                </a:lnTo>
                <a:lnTo>
                  <a:pt x="1360839" y="103745"/>
                </a:lnTo>
                <a:lnTo>
                  <a:pt x="1367908" y="115862"/>
                </a:lnTo>
                <a:lnTo>
                  <a:pt x="1375684" y="117908"/>
                </a:lnTo>
                <a:lnTo>
                  <a:pt x="1454978" y="71653"/>
                </a:lnTo>
                <a:close/>
              </a:path>
              <a:path w="1477009" h="118110">
                <a:moveTo>
                  <a:pt x="1375684" y="0"/>
                </a:moveTo>
                <a:lnTo>
                  <a:pt x="1367908" y="2047"/>
                </a:lnTo>
                <a:lnTo>
                  <a:pt x="1360839" y="14164"/>
                </a:lnTo>
                <a:lnTo>
                  <a:pt x="1362885" y="21940"/>
                </a:lnTo>
                <a:lnTo>
                  <a:pt x="1404567" y="46254"/>
                </a:lnTo>
                <a:lnTo>
                  <a:pt x="1454977" y="46254"/>
                </a:lnTo>
                <a:lnTo>
                  <a:pt x="1375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674634" y="4609551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18152" y="4526023"/>
            <a:ext cx="1477010" cy="118110"/>
          </a:xfrm>
          <a:custGeom>
            <a:avLst/>
            <a:gdLst/>
            <a:ahLst/>
            <a:cxnLst/>
            <a:rect l="l" t="t" r="r" b="b"/>
            <a:pathLst>
              <a:path w="1477009" h="118110">
                <a:moveTo>
                  <a:pt x="104687" y="1273"/>
                </a:moveTo>
                <a:lnTo>
                  <a:pt x="98141" y="2115"/>
                </a:lnTo>
                <a:lnTo>
                  <a:pt x="96520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3" y="95967"/>
                </a:lnTo>
                <a:lnTo>
                  <a:pt x="72181" y="71653"/>
                </a:lnTo>
                <a:lnTo>
                  <a:pt x="1454978" y="71653"/>
                </a:lnTo>
                <a:lnTo>
                  <a:pt x="1476748" y="58954"/>
                </a:lnTo>
                <a:lnTo>
                  <a:pt x="1454977" y="46254"/>
                </a:lnTo>
                <a:lnTo>
                  <a:pt x="72181" y="46253"/>
                </a:lnTo>
                <a:lnTo>
                  <a:pt x="113863" y="21939"/>
                </a:lnTo>
                <a:lnTo>
                  <a:pt x="115909" y="14163"/>
                </a:lnTo>
                <a:lnTo>
                  <a:pt x="109724" y="3561"/>
                </a:lnTo>
                <a:lnTo>
                  <a:pt x="104687" y="1273"/>
                </a:lnTo>
                <a:close/>
              </a:path>
              <a:path w="1477009" h="118110">
                <a:moveTo>
                  <a:pt x="1454978" y="71653"/>
                </a:moveTo>
                <a:lnTo>
                  <a:pt x="72181" y="71653"/>
                </a:lnTo>
                <a:lnTo>
                  <a:pt x="1404567" y="71654"/>
                </a:lnTo>
                <a:lnTo>
                  <a:pt x="1362886" y="95968"/>
                </a:lnTo>
                <a:lnTo>
                  <a:pt x="1360839" y="103745"/>
                </a:lnTo>
                <a:lnTo>
                  <a:pt x="1367908" y="115862"/>
                </a:lnTo>
                <a:lnTo>
                  <a:pt x="1375684" y="117908"/>
                </a:lnTo>
                <a:lnTo>
                  <a:pt x="1454978" y="71653"/>
                </a:lnTo>
                <a:close/>
              </a:path>
              <a:path w="1477009" h="118110">
                <a:moveTo>
                  <a:pt x="1375684" y="0"/>
                </a:moveTo>
                <a:lnTo>
                  <a:pt x="1367908" y="2047"/>
                </a:lnTo>
                <a:lnTo>
                  <a:pt x="1360839" y="14164"/>
                </a:lnTo>
                <a:lnTo>
                  <a:pt x="1362886" y="21940"/>
                </a:lnTo>
                <a:lnTo>
                  <a:pt x="1404567" y="46254"/>
                </a:lnTo>
                <a:lnTo>
                  <a:pt x="1454977" y="46254"/>
                </a:lnTo>
                <a:lnTo>
                  <a:pt x="1375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27002" y="4609551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89570" y="3279965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×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30482" y="3279965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×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672649" y="2895541"/>
            <a:ext cx="118110" cy="1477010"/>
          </a:xfrm>
          <a:custGeom>
            <a:avLst/>
            <a:gdLst/>
            <a:ahLst/>
            <a:cxnLst/>
            <a:rect l="l" t="t" r="r" b="b"/>
            <a:pathLst>
              <a:path w="118109" h="1477010">
                <a:moveTo>
                  <a:pt x="14163" y="1360839"/>
                </a:moveTo>
                <a:lnTo>
                  <a:pt x="2045" y="1367908"/>
                </a:lnTo>
                <a:lnTo>
                  <a:pt x="0" y="1375684"/>
                </a:lnTo>
                <a:lnTo>
                  <a:pt x="58953" y="1476748"/>
                </a:lnTo>
                <a:lnTo>
                  <a:pt x="101059" y="1404567"/>
                </a:lnTo>
                <a:lnTo>
                  <a:pt x="46253" y="1404567"/>
                </a:lnTo>
                <a:lnTo>
                  <a:pt x="21939" y="1362886"/>
                </a:lnTo>
                <a:lnTo>
                  <a:pt x="14163" y="1360839"/>
                </a:lnTo>
                <a:close/>
              </a:path>
              <a:path w="118109" h="1477010">
                <a:moveTo>
                  <a:pt x="71654" y="72181"/>
                </a:moveTo>
                <a:lnTo>
                  <a:pt x="46254" y="72181"/>
                </a:lnTo>
                <a:lnTo>
                  <a:pt x="46253" y="1404567"/>
                </a:lnTo>
                <a:lnTo>
                  <a:pt x="71653" y="1404567"/>
                </a:lnTo>
                <a:lnTo>
                  <a:pt x="71654" y="72181"/>
                </a:lnTo>
                <a:close/>
              </a:path>
              <a:path w="118109" h="1477010">
                <a:moveTo>
                  <a:pt x="103745" y="1360839"/>
                </a:moveTo>
                <a:lnTo>
                  <a:pt x="95967" y="1362886"/>
                </a:lnTo>
                <a:lnTo>
                  <a:pt x="71653" y="1404567"/>
                </a:lnTo>
                <a:lnTo>
                  <a:pt x="101059" y="1404567"/>
                </a:lnTo>
                <a:lnTo>
                  <a:pt x="117908" y="1375684"/>
                </a:lnTo>
                <a:lnTo>
                  <a:pt x="115862" y="1367908"/>
                </a:lnTo>
                <a:lnTo>
                  <a:pt x="103745" y="1360839"/>
                </a:lnTo>
                <a:close/>
              </a:path>
              <a:path w="118109" h="1477010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3"/>
                </a:lnTo>
                <a:lnTo>
                  <a:pt x="46254" y="72181"/>
                </a:lnTo>
                <a:lnTo>
                  <a:pt x="101061" y="72181"/>
                </a:lnTo>
                <a:lnTo>
                  <a:pt x="58954" y="0"/>
                </a:lnTo>
                <a:close/>
              </a:path>
              <a:path w="118109" h="1477010">
                <a:moveTo>
                  <a:pt x="101061" y="72181"/>
                </a:moveTo>
                <a:lnTo>
                  <a:pt x="71654" y="72181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4348" y="109724"/>
                </a:lnTo>
                <a:lnTo>
                  <a:pt x="116635" y="104687"/>
                </a:lnTo>
                <a:lnTo>
                  <a:pt x="115793" y="98143"/>
                </a:lnTo>
                <a:lnTo>
                  <a:pt x="115258" y="96519"/>
                </a:lnTo>
                <a:lnTo>
                  <a:pt x="101061" y="72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822084" y="3499577"/>
            <a:ext cx="380365" cy="2025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3611" y="2133601"/>
            <a:ext cx="1477010" cy="3048000"/>
          </a:xfrm>
          <a:prstGeom prst="rect">
            <a:avLst/>
          </a:prstGeom>
          <a:solidFill>
            <a:srgbClr val="AAE2CA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R="56515" algn="ctr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194A35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84641" y="2133600"/>
            <a:ext cx="1477010" cy="3048000"/>
          </a:xfrm>
          <a:prstGeom prst="rect">
            <a:avLst/>
          </a:prstGeom>
          <a:solidFill>
            <a:srgbClr val="AAE2CA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R="108585" algn="ctr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194A35"/>
                </a:solidFill>
                <a:latin typeface="Arial"/>
                <a:cs typeface="Arial"/>
              </a:rPr>
              <a:t>U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65841" y="2895600"/>
            <a:ext cx="1477010" cy="1447800"/>
          </a:xfrm>
          <a:prstGeom prst="rect">
            <a:avLst/>
          </a:prstGeom>
          <a:solidFill>
            <a:srgbClr val="AAE2CA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R="57785" algn="ctr">
              <a:lnSpc>
                <a:spcPct val="100000"/>
              </a:lnSpc>
              <a:spcBef>
                <a:spcPts val="1960"/>
              </a:spcBef>
            </a:pPr>
            <a:r>
              <a:rPr sz="2000" b="1" dirty="0">
                <a:solidFill>
                  <a:srgbClr val="194A35"/>
                </a:solidFill>
                <a:latin typeface="Arial"/>
                <a:cs typeface="Arial"/>
              </a:rPr>
              <a:t>W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18210" y="2895600"/>
            <a:ext cx="1477010" cy="1447800"/>
          </a:xfrm>
          <a:prstGeom prst="rect">
            <a:avLst/>
          </a:prstGeom>
          <a:solidFill>
            <a:srgbClr val="AAE2CA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30480" algn="ctr">
              <a:lnSpc>
                <a:spcPct val="100000"/>
              </a:lnSpc>
              <a:spcBef>
                <a:spcPts val="1360"/>
              </a:spcBef>
            </a:pPr>
            <a:r>
              <a:rPr sz="3000" b="1" spc="7" baseline="-16666" dirty="0">
                <a:solidFill>
                  <a:srgbClr val="194A35"/>
                </a:solidFill>
                <a:latin typeface="Arial"/>
                <a:cs typeface="Arial"/>
              </a:rPr>
              <a:t>V</a:t>
            </a:r>
            <a:r>
              <a:rPr sz="1300" b="1" spc="5" dirty="0">
                <a:solidFill>
                  <a:srgbClr val="194A35"/>
                </a:solidFill>
                <a:latin typeface="Arial"/>
                <a:cs typeface="Arial"/>
              </a:rPr>
              <a:t>T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377836"/>
            <a:ext cx="85178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由于</a:t>
            </a:r>
            <a:r>
              <a:rPr sz="2400" spc="-40" dirty="0">
                <a:latin typeface="Arial Unicode MS"/>
                <a:cs typeface="Arial Unicode MS"/>
              </a:rPr>
              <a:t> </a:t>
            </a:r>
            <a:r>
              <a:rPr sz="2400" spc="25" dirty="0">
                <a:latin typeface="Arial Unicode MS"/>
                <a:cs typeface="Arial Unicode MS"/>
              </a:rPr>
              <a:t>rank </a:t>
            </a:r>
            <a:r>
              <a:rPr sz="2400" spc="55" dirty="0">
                <a:latin typeface="Arial Unicode MS"/>
                <a:cs typeface="Arial Unicode MS"/>
              </a:rPr>
              <a:t>(D)=3, </a:t>
            </a:r>
            <a:r>
              <a:rPr lang="zh-CN" altLang="en-US" sz="2400" spc="5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这里只有三个非零的奇异值</a:t>
            </a:r>
            <a:r>
              <a:rPr sz="2400" spc="-20" dirty="0">
                <a:latin typeface="Arial Unicode MS"/>
                <a:cs typeface="Arial Unicode MS"/>
              </a:rPr>
              <a:t> </a:t>
            </a:r>
            <a:r>
              <a:rPr sz="2400" spc="40" dirty="0">
                <a:latin typeface="Calibri"/>
                <a:cs typeface="Calibri"/>
              </a:rPr>
              <a:t>σ</a:t>
            </a:r>
            <a:r>
              <a:rPr sz="2400" spc="60" baseline="-19230" dirty="0">
                <a:latin typeface="Arial Unicode MS"/>
                <a:cs typeface="Arial Unicode MS"/>
              </a:rPr>
              <a:t>1 </a:t>
            </a:r>
            <a:r>
              <a:rPr sz="2400" spc="55" dirty="0">
                <a:latin typeface="Arial Unicode MS"/>
                <a:cs typeface="Arial Unicode MS"/>
              </a:rPr>
              <a:t>, </a:t>
            </a:r>
            <a:r>
              <a:rPr sz="2400" spc="40" dirty="0">
                <a:latin typeface="Calibri"/>
                <a:cs typeface="Calibri"/>
              </a:rPr>
              <a:t>σ</a:t>
            </a:r>
            <a:r>
              <a:rPr sz="2400" spc="60" baseline="-19230" dirty="0">
                <a:latin typeface="Arial Unicode MS"/>
                <a:cs typeface="Arial Unicode MS"/>
              </a:rPr>
              <a:t>2 </a:t>
            </a:r>
            <a:r>
              <a:rPr lang="zh-CN" altLang="en-US" sz="2400" spc="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sz="2400" spc="400" dirty="0">
                <a:latin typeface="Arial Unicode MS"/>
                <a:cs typeface="Arial Unicode MS"/>
              </a:rPr>
              <a:t> </a:t>
            </a:r>
            <a:r>
              <a:rPr sz="2400" spc="40" dirty="0">
                <a:latin typeface="Calibri"/>
                <a:cs typeface="Calibri"/>
              </a:rPr>
              <a:t>σ</a:t>
            </a:r>
            <a:r>
              <a:rPr sz="2400" spc="60" baseline="-19230" dirty="0">
                <a:latin typeface="Arial Unicode MS"/>
                <a:cs typeface="Arial Unicode MS"/>
              </a:rPr>
              <a:t>3</a:t>
            </a:r>
            <a:endParaRPr sz="2400" baseline="-19230"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587" y="1784866"/>
            <a:ext cx="8550977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/>
          </a:p>
        </p:txBody>
      </p:sp>
      <p:sp>
        <p:nvSpPr>
          <p:cNvPr id="10" name="object 10"/>
          <p:cNvSpPr txBox="1"/>
          <p:nvPr/>
        </p:nvSpPr>
        <p:spPr>
          <a:xfrm>
            <a:off x="8075073" y="6183452"/>
            <a:ext cx="999490" cy="2804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8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 dirty="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430886" y="5550360"/>
                <a:ext cx="2810256" cy="126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0" i="1" smtClean="0"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0" i="1" smtClean="0"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0" i="1" smtClean="0"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886" y="5550360"/>
                <a:ext cx="2810256" cy="1266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7"/>
          <p:cNvSpPr txBox="1"/>
          <p:nvPr/>
        </p:nvSpPr>
        <p:spPr>
          <a:xfrm>
            <a:off x="2566494" y="5993013"/>
            <a:ext cx="2868930" cy="380873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R="5080" algn="r">
              <a:lnSpc>
                <a:spcPts val="2220"/>
              </a:lnSpc>
              <a:spcBef>
                <a:spcPts val="705"/>
              </a:spcBef>
              <a:tabLst>
                <a:tab pos="916305" algn="l"/>
                <a:tab pos="1717675" algn="l"/>
                <a:tab pos="2127250" algn="l"/>
                <a:tab pos="2715260" algn="l"/>
              </a:tabLst>
            </a:pPr>
            <a:r>
              <a:rPr lang="zh-CN" altLang="en-US" sz="2400" spc="1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其中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Symbo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450" y="1784866"/>
            <a:ext cx="8273252" cy="4159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/>
          </a:p>
        </p:txBody>
      </p:sp>
      <p:sp>
        <p:nvSpPr>
          <p:cNvPr id="4" name="object 4"/>
          <p:cNvSpPr/>
          <p:nvPr/>
        </p:nvSpPr>
        <p:spPr>
          <a:xfrm>
            <a:off x="3124200" y="1905000"/>
            <a:ext cx="228600" cy="3962400"/>
          </a:xfrm>
          <a:custGeom>
            <a:avLst/>
            <a:gdLst/>
            <a:ahLst/>
            <a:cxnLst/>
            <a:rect l="l" t="t" r="r" b="b"/>
            <a:pathLst>
              <a:path w="228600" h="3962400">
                <a:moveTo>
                  <a:pt x="0" y="3962400"/>
                </a:moveTo>
                <a:lnTo>
                  <a:pt x="228600" y="3962400"/>
                </a:lnTo>
                <a:lnTo>
                  <a:pt x="228600" y="0"/>
                </a:lnTo>
                <a:lnTo>
                  <a:pt x="0" y="0"/>
                </a:lnTo>
                <a:lnTo>
                  <a:pt x="0" y="396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4200" y="6019800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0" y="76199"/>
                </a:moveTo>
                <a:lnTo>
                  <a:pt x="228600" y="76199"/>
                </a:lnTo>
                <a:lnTo>
                  <a:pt x="228600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24200" y="1752600"/>
            <a:ext cx="228600" cy="4343400"/>
          </a:xfrm>
          <a:custGeom>
            <a:avLst/>
            <a:gdLst/>
            <a:ahLst/>
            <a:cxnLst/>
            <a:rect l="l" t="t" r="r" b="b"/>
            <a:pathLst>
              <a:path w="228600" h="4343400">
                <a:moveTo>
                  <a:pt x="0" y="0"/>
                </a:moveTo>
                <a:lnTo>
                  <a:pt x="228600" y="0"/>
                </a:lnTo>
                <a:lnTo>
                  <a:pt x="228600" y="4343400"/>
                </a:lnTo>
                <a:lnTo>
                  <a:pt x="0" y="434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14800" y="1676399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0" y="76200"/>
                </a:moveTo>
                <a:lnTo>
                  <a:pt x="228600" y="76200"/>
                </a:lnTo>
                <a:lnTo>
                  <a:pt x="2286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4800" y="1905000"/>
            <a:ext cx="228600" cy="3962400"/>
          </a:xfrm>
          <a:custGeom>
            <a:avLst/>
            <a:gdLst/>
            <a:ahLst/>
            <a:cxnLst/>
            <a:rect l="l" t="t" r="r" b="b"/>
            <a:pathLst>
              <a:path w="228600" h="3962400">
                <a:moveTo>
                  <a:pt x="0" y="3962400"/>
                </a:moveTo>
                <a:lnTo>
                  <a:pt x="228600" y="3962400"/>
                </a:lnTo>
                <a:lnTo>
                  <a:pt x="228600" y="0"/>
                </a:lnTo>
                <a:lnTo>
                  <a:pt x="0" y="0"/>
                </a:lnTo>
                <a:lnTo>
                  <a:pt x="0" y="396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4800" y="1676400"/>
            <a:ext cx="228600" cy="4343400"/>
          </a:xfrm>
          <a:custGeom>
            <a:avLst/>
            <a:gdLst/>
            <a:ahLst/>
            <a:cxnLst/>
            <a:rect l="l" t="t" r="r" b="b"/>
            <a:pathLst>
              <a:path w="228600" h="4343400">
                <a:moveTo>
                  <a:pt x="0" y="0"/>
                </a:moveTo>
                <a:lnTo>
                  <a:pt x="228600" y="0"/>
                </a:lnTo>
                <a:lnTo>
                  <a:pt x="228600" y="4343400"/>
                </a:lnTo>
                <a:lnTo>
                  <a:pt x="0" y="434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48200" y="1447799"/>
            <a:ext cx="152400" cy="304800"/>
          </a:xfrm>
          <a:custGeom>
            <a:avLst/>
            <a:gdLst/>
            <a:ahLst/>
            <a:cxnLst/>
            <a:rect l="l" t="t" r="r" b="b"/>
            <a:pathLst>
              <a:path w="152400" h="304800">
                <a:moveTo>
                  <a:pt x="0" y="304800"/>
                </a:moveTo>
                <a:lnTo>
                  <a:pt x="152400" y="304800"/>
                </a:lnTo>
                <a:lnTo>
                  <a:pt x="152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48200" y="1905000"/>
            <a:ext cx="152400" cy="762000"/>
          </a:xfrm>
          <a:custGeom>
            <a:avLst/>
            <a:gdLst/>
            <a:ahLst/>
            <a:cxnLst/>
            <a:rect l="l" t="t" r="r" b="b"/>
            <a:pathLst>
              <a:path w="152400" h="762000">
                <a:moveTo>
                  <a:pt x="0" y="762000"/>
                </a:moveTo>
                <a:lnTo>
                  <a:pt x="152400" y="762000"/>
                </a:lnTo>
                <a:lnTo>
                  <a:pt x="1524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8200" y="2895600"/>
            <a:ext cx="152400" cy="2895600"/>
          </a:xfrm>
          <a:custGeom>
            <a:avLst/>
            <a:gdLst/>
            <a:ahLst/>
            <a:cxnLst/>
            <a:rect l="l" t="t" r="r" b="b"/>
            <a:pathLst>
              <a:path w="152400" h="2895600">
                <a:moveTo>
                  <a:pt x="0" y="2895599"/>
                </a:moveTo>
                <a:lnTo>
                  <a:pt x="152400" y="2895599"/>
                </a:lnTo>
                <a:lnTo>
                  <a:pt x="152400" y="0"/>
                </a:lnTo>
                <a:lnTo>
                  <a:pt x="0" y="0"/>
                </a:lnTo>
                <a:lnTo>
                  <a:pt x="0" y="2895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48200" y="1447800"/>
            <a:ext cx="152400" cy="4343400"/>
          </a:xfrm>
          <a:custGeom>
            <a:avLst/>
            <a:gdLst/>
            <a:ahLst/>
            <a:cxnLst/>
            <a:rect l="l" t="t" r="r" b="b"/>
            <a:pathLst>
              <a:path w="152400" h="4343400">
                <a:moveTo>
                  <a:pt x="0" y="0"/>
                </a:moveTo>
                <a:lnTo>
                  <a:pt x="152400" y="0"/>
                </a:lnTo>
                <a:lnTo>
                  <a:pt x="152400" y="4343400"/>
                </a:lnTo>
                <a:lnTo>
                  <a:pt x="0" y="434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82000" y="1981199"/>
            <a:ext cx="228600" cy="685800"/>
          </a:xfrm>
          <a:custGeom>
            <a:avLst/>
            <a:gdLst/>
            <a:ahLst/>
            <a:cxnLst/>
            <a:rect l="l" t="t" r="r" b="b"/>
            <a:pathLst>
              <a:path w="228600" h="685800">
                <a:moveTo>
                  <a:pt x="0" y="685800"/>
                </a:moveTo>
                <a:lnTo>
                  <a:pt x="228600" y="685800"/>
                </a:lnTo>
                <a:lnTo>
                  <a:pt x="2286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82000" y="2895600"/>
            <a:ext cx="228600" cy="2057400"/>
          </a:xfrm>
          <a:custGeom>
            <a:avLst/>
            <a:gdLst/>
            <a:ahLst/>
            <a:cxnLst/>
            <a:rect l="l" t="t" r="r" b="b"/>
            <a:pathLst>
              <a:path w="228600" h="2057400">
                <a:moveTo>
                  <a:pt x="0" y="2057400"/>
                </a:moveTo>
                <a:lnTo>
                  <a:pt x="228600" y="2057400"/>
                </a:lnTo>
                <a:lnTo>
                  <a:pt x="22860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82000" y="5181600"/>
            <a:ext cx="228600" cy="1143000"/>
          </a:xfrm>
          <a:custGeom>
            <a:avLst/>
            <a:gdLst/>
            <a:ahLst/>
            <a:cxnLst/>
            <a:rect l="l" t="t" r="r" b="b"/>
            <a:pathLst>
              <a:path w="228600" h="1143000">
                <a:moveTo>
                  <a:pt x="0" y="1142999"/>
                </a:moveTo>
                <a:lnTo>
                  <a:pt x="228600" y="1142999"/>
                </a:lnTo>
                <a:lnTo>
                  <a:pt x="2286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82000" y="1981200"/>
            <a:ext cx="228600" cy="4343400"/>
          </a:xfrm>
          <a:custGeom>
            <a:avLst/>
            <a:gdLst/>
            <a:ahLst/>
            <a:cxnLst/>
            <a:rect l="l" t="t" r="r" b="b"/>
            <a:pathLst>
              <a:path w="228600" h="4343400">
                <a:moveTo>
                  <a:pt x="0" y="0"/>
                </a:moveTo>
                <a:lnTo>
                  <a:pt x="228600" y="0"/>
                </a:lnTo>
                <a:lnTo>
                  <a:pt x="228600" y="4343400"/>
                </a:lnTo>
                <a:lnTo>
                  <a:pt x="0" y="434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95600" y="1752600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152400"/>
                </a:moveTo>
                <a:lnTo>
                  <a:pt x="2286000" y="152400"/>
                </a:lnTo>
                <a:lnTo>
                  <a:pt x="22860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95600" y="1752600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95600" y="5867400"/>
            <a:ext cx="2057400" cy="152400"/>
          </a:xfrm>
          <a:custGeom>
            <a:avLst/>
            <a:gdLst/>
            <a:ahLst/>
            <a:cxnLst/>
            <a:rect l="l" t="t" r="r" b="b"/>
            <a:pathLst>
              <a:path w="2057400" h="152400">
                <a:moveTo>
                  <a:pt x="0" y="152400"/>
                </a:moveTo>
                <a:lnTo>
                  <a:pt x="2057400" y="152400"/>
                </a:lnTo>
                <a:lnTo>
                  <a:pt x="20574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95600" y="5867400"/>
            <a:ext cx="2057400" cy="152400"/>
          </a:xfrm>
          <a:custGeom>
            <a:avLst/>
            <a:gdLst/>
            <a:ahLst/>
            <a:cxnLst/>
            <a:rect l="l" t="t" r="r" b="b"/>
            <a:pathLst>
              <a:path w="2057400" h="152400">
                <a:moveTo>
                  <a:pt x="0" y="0"/>
                </a:moveTo>
                <a:lnTo>
                  <a:pt x="2057400" y="0"/>
                </a:lnTo>
                <a:lnTo>
                  <a:pt x="2057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1000" y="2667000"/>
            <a:ext cx="4495800" cy="228600"/>
          </a:xfrm>
          <a:custGeom>
            <a:avLst/>
            <a:gdLst/>
            <a:ahLst/>
            <a:cxnLst/>
            <a:rect l="l" t="t" r="r" b="b"/>
            <a:pathLst>
              <a:path w="4495800" h="228600">
                <a:moveTo>
                  <a:pt x="0" y="228600"/>
                </a:moveTo>
                <a:lnTo>
                  <a:pt x="4495800" y="228600"/>
                </a:lnTo>
                <a:lnTo>
                  <a:pt x="4495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91000" y="2667000"/>
            <a:ext cx="4495800" cy="228600"/>
          </a:xfrm>
          <a:custGeom>
            <a:avLst/>
            <a:gdLst/>
            <a:ahLst/>
            <a:cxnLst/>
            <a:rect l="l" t="t" r="r" b="b"/>
            <a:pathLst>
              <a:path w="4495800" h="228600">
                <a:moveTo>
                  <a:pt x="0" y="0"/>
                </a:moveTo>
                <a:lnTo>
                  <a:pt x="4495800" y="0"/>
                </a:lnTo>
                <a:lnTo>
                  <a:pt x="44958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00600" y="4953000"/>
            <a:ext cx="3962400" cy="228600"/>
          </a:xfrm>
          <a:custGeom>
            <a:avLst/>
            <a:gdLst/>
            <a:ahLst/>
            <a:cxnLst/>
            <a:rect l="l" t="t" r="r" b="b"/>
            <a:pathLst>
              <a:path w="3962400" h="228600">
                <a:moveTo>
                  <a:pt x="0" y="228600"/>
                </a:moveTo>
                <a:lnTo>
                  <a:pt x="3962400" y="228600"/>
                </a:lnTo>
                <a:lnTo>
                  <a:pt x="3962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00600" y="4953000"/>
            <a:ext cx="3962400" cy="228600"/>
          </a:xfrm>
          <a:custGeom>
            <a:avLst/>
            <a:gdLst/>
            <a:ahLst/>
            <a:cxnLst/>
            <a:rect l="l" t="t" r="r" b="b"/>
            <a:pathLst>
              <a:path w="3962400" h="228600">
                <a:moveTo>
                  <a:pt x="0" y="0"/>
                </a:moveTo>
                <a:lnTo>
                  <a:pt x="3962400" y="0"/>
                </a:lnTo>
                <a:lnTo>
                  <a:pt x="39624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450" y="1784866"/>
            <a:ext cx="8273252" cy="4159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27076" y="5114122"/>
            <a:ext cx="4036061" cy="9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1100" algn="r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latin typeface="Arial"/>
                <a:cs typeface="Arial"/>
              </a:rPr>
              <a:t>S </a:t>
            </a:r>
            <a:r>
              <a:rPr lang="en-US" sz="2400" b="1" spc="-45" dirty="0">
                <a:latin typeface="Arial"/>
                <a:cs typeface="Arial"/>
              </a:rPr>
              <a:t> </a:t>
            </a:r>
            <a:r>
              <a:rPr lang="en-US" altLang="zh-CN" sz="2400" spc="60" dirty="0">
                <a:latin typeface="Arial Unicode MS"/>
                <a:cs typeface="Arial Unicode MS"/>
              </a:rPr>
              <a:t>= </a:t>
            </a:r>
            <a:r>
              <a:rPr lang="zh-CN" altLang="en-US" sz="2400" spc="6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结构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b="1" spc="400" dirty="0">
                <a:latin typeface="Arial"/>
                <a:cs typeface="Arial"/>
              </a:rPr>
              <a:t>M </a:t>
            </a:r>
            <a:r>
              <a:rPr sz="2400" spc="60" dirty="0">
                <a:latin typeface="Arial Unicode MS"/>
                <a:cs typeface="Arial Unicode MS"/>
              </a:rPr>
              <a:t>= 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</a:t>
            </a:r>
            <a:r>
              <a:rPr sz="2400" spc="-29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摄像机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/>
          </a:p>
        </p:txBody>
      </p:sp>
      <p:sp>
        <p:nvSpPr>
          <p:cNvPr id="5" name="object 5"/>
          <p:cNvSpPr txBox="1"/>
          <p:nvPr/>
        </p:nvSpPr>
        <p:spPr>
          <a:xfrm>
            <a:off x="1755139" y="6298753"/>
            <a:ext cx="522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50" dirty="0">
                <a:latin typeface="Arial"/>
                <a:cs typeface="Arial"/>
              </a:rPr>
              <a:t>D</a:t>
            </a:r>
            <a:r>
              <a:rPr sz="2400" b="1" spc="60" dirty="0">
                <a:latin typeface="Arial"/>
                <a:cs typeface="Arial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</a:t>
            </a:r>
            <a:r>
              <a:rPr sz="2400" spc="65" dirty="0">
                <a:latin typeface="Arial Unicode MS"/>
                <a:cs typeface="Arial Unicode MS"/>
              </a:rPr>
              <a:t> </a:t>
            </a:r>
            <a:r>
              <a:rPr sz="2400" b="1" spc="150" dirty="0">
                <a:latin typeface="Arial"/>
                <a:cs typeface="Arial"/>
              </a:rPr>
              <a:t>U</a:t>
            </a:r>
            <a:r>
              <a:rPr sz="2400" spc="225" baseline="-19097" dirty="0">
                <a:latin typeface="Arial Unicode MS"/>
                <a:cs typeface="Arial Unicode MS"/>
              </a:rPr>
              <a:t>3</a:t>
            </a:r>
            <a:r>
              <a:rPr sz="2400" spc="52" baseline="-19097" dirty="0">
                <a:latin typeface="Arial Unicode MS"/>
                <a:cs typeface="Arial Unicode MS"/>
              </a:rPr>
              <a:t> </a:t>
            </a:r>
            <a:r>
              <a:rPr sz="2400" b="1" spc="280" dirty="0">
                <a:latin typeface="Arial"/>
                <a:cs typeface="Arial"/>
              </a:rPr>
              <a:t>W</a:t>
            </a:r>
            <a:r>
              <a:rPr sz="2400" spc="419" baseline="-19097" dirty="0">
                <a:latin typeface="Arial Unicode MS"/>
                <a:cs typeface="Arial Unicode MS"/>
              </a:rPr>
              <a:t>3</a:t>
            </a:r>
            <a:r>
              <a:rPr sz="2400" spc="52" baseline="-19097" dirty="0">
                <a:latin typeface="Arial Unicode MS"/>
                <a:cs typeface="Arial Unicode MS"/>
              </a:rPr>
              <a:t> </a:t>
            </a:r>
            <a:r>
              <a:rPr sz="2400" b="1" spc="55" dirty="0">
                <a:latin typeface="Arial"/>
                <a:cs typeface="Arial"/>
              </a:rPr>
              <a:t>V</a:t>
            </a:r>
            <a:r>
              <a:rPr sz="2400" spc="82" baseline="-19097" dirty="0">
                <a:latin typeface="Arial Unicode MS"/>
                <a:cs typeface="Arial Unicode MS"/>
              </a:rPr>
              <a:t>3</a:t>
            </a:r>
            <a:r>
              <a:rPr sz="2400" spc="82" baseline="26041" dirty="0">
                <a:latin typeface="Arial Unicode MS"/>
                <a:cs typeface="Arial Unicode MS"/>
              </a:rPr>
              <a:t>T</a:t>
            </a:r>
            <a:r>
              <a:rPr sz="2400" spc="52" baseline="26041" dirty="0">
                <a:latin typeface="Arial Unicode MS"/>
                <a:cs typeface="Arial Unicode MS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</a:t>
            </a:r>
            <a:r>
              <a:rPr sz="2400" spc="65" dirty="0">
                <a:latin typeface="Arial Unicode MS"/>
                <a:cs typeface="Arial Unicode MS"/>
              </a:rPr>
              <a:t> </a:t>
            </a:r>
            <a:r>
              <a:rPr sz="2400" b="1" spc="150" dirty="0">
                <a:latin typeface="Arial"/>
                <a:cs typeface="Arial"/>
              </a:rPr>
              <a:t>U</a:t>
            </a:r>
            <a:r>
              <a:rPr sz="2400" spc="225" baseline="-19097" dirty="0">
                <a:latin typeface="Arial Unicode MS"/>
                <a:cs typeface="Arial Unicode MS"/>
              </a:rPr>
              <a:t>3</a:t>
            </a:r>
            <a:r>
              <a:rPr sz="2400" spc="52" baseline="-19097" dirty="0">
                <a:latin typeface="Arial Unicode MS"/>
                <a:cs typeface="Arial Unicode MS"/>
              </a:rPr>
              <a:t> </a:t>
            </a:r>
            <a:r>
              <a:rPr sz="2400" spc="210" dirty="0">
                <a:latin typeface="Arial Unicode MS"/>
                <a:cs typeface="Arial Unicode MS"/>
              </a:rPr>
              <a:t>(</a:t>
            </a:r>
            <a:r>
              <a:rPr sz="2400" b="1" spc="210" dirty="0">
                <a:latin typeface="Arial"/>
                <a:cs typeface="Arial"/>
              </a:rPr>
              <a:t>W</a:t>
            </a:r>
            <a:r>
              <a:rPr sz="2400" spc="315" baseline="-19097" dirty="0">
                <a:latin typeface="Arial Unicode MS"/>
                <a:cs typeface="Arial Unicode MS"/>
              </a:rPr>
              <a:t>3</a:t>
            </a:r>
            <a:r>
              <a:rPr sz="2400" spc="52" baseline="-19097" dirty="0">
                <a:latin typeface="Arial Unicode MS"/>
                <a:cs typeface="Arial Unicode MS"/>
              </a:rPr>
              <a:t> </a:t>
            </a:r>
            <a:r>
              <a:rPr sz="2400" b="1" spc="60" dirty="0">
                <a:latin typeface="Arial"/>
                <a:cs typeface="Arial"/>
              </a:rPr>
              <a:t>V</a:t>
            </a:r>
            <a:r>
              <a:rPr sz="2400" spc="89" baseline="-19097" dirty="0">
                <a:latin typeface="Arial Unicode MS"/>
                <a:cs typeface="Arial Unicode MS"/>
              </a:rPr>
              <a:t>3</a:t>
            </a:r>
            <a:r>
              <a:rPr sz="2400" spc="89" baseline="26041" dirty="0">
                <a:latin typeface="Arial Unicode MS"/>
                <a:cs typeface="Arial Unicode MS"/>
              </a:rPr>
              <a:t>T</a:t>
            </a:r>
            <a:r>
              <a:rPr sz="2400" spc="60" dirty="0">
                <a:latin typeface="Arial Unicode MS"/>
                <a:cs typeface="Arial Unicode MS"/>
              </a:rPr>
              <a:t>)</a:t>
            </a:r>
            <a:r>
              <a:rPr sz="2400" spc="55" dirty="0">
                <a:latin typeface="Arial Unicode MS"/>
                <a:cs typeface="Arial Unicode MS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</a:t>
            </a:r>
            <a:r>
              <a:rPr sz="2400" spc="65" dirty="0">
                <a:latin typeface="Arial Unicode MS"/>
                <a:cs typeface="Arial Unicode MS"/>
              </a:rPr>
              <a:t> </a:t>
            </a:r>
            <a:r>
              <a:rPr sz="2400" b="1" spc="475" dirty="0">
                <a:latin typeface="Arial"/>
                <a:cs typeface="Arial"/>
              </a:rPr>
              <a:t>M</a:t>
            </a:r>
            <a:r>
              <a:rPr sz="2400" b="1" spc="60" dirty="0">
                <a:latin typeface="Arial"/>
                <a:cs typeface="Arial"/>
              </a:rPr>
              <a:t> </a:t>
            </a:r>
            <a:r>
              <a:rPr sz="2400" b="1" spc="-55" dirty="0"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5340" y="6349174"/>
            <a:ext cx="857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35940" y="3579480"/>
            <a:ext cx="8150860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zh-CN" alt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定理：当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D</a:t>
            </a:r>
            <a:r>
              <a:rPr 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 </a:t>
            </a:r>
            <a:r>
              <a:rPr lang="zh-CN" alt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的秩大于 </a:t>
            </a:r>
            <a:r>
              <a:rPr lang="en-US" altLang="zh-CN" sz="2400" spc="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3 </a:t>
            </a:r>
            <a:r>
              <a:rPr lang="zh-CN" alt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时，</a:t>
            </a:r>
            <a:r>
              <a:rPr lang="en-US" altLang="zh-CN" sz="2400" spc="150" dirty="0">
                <a:latin typeface="Arial"/>
                <a:cs typeface="Arial"/>
              </a:rPr>
              <a:t>U</a:t>
            </a:r>
            <a:r>
              <a:rPr lang="en-US" altLang="zh-CN" sz="2400" spc="225" baseline="-19097" dirty="0">
                <a:latin typeface="Arial Unicode MS"/>
                <a:cs typeface="Arial Unicode MS"/>
              </a:rPr>
              <a:t>3</a:t>
            </a:r>
            <a:r>
              <a:rPr lang="en-US" altLang="zh-CN" sz="2400" spc="60" baseline="-19097" dirty="0">
                <a:latin typeface="Arial Unicode MS"/>
                <a:cs typeface="Arial Unicode MS"/>
              </a:rPr>
              <a:t> </a:t>
            </a:r>
            <a:r>
              <a:rPr lang="en-US" altLang="zh-CN" sz="2400" spc="280" dirty="0">
                <a:latin typeface="Arial"/>
                <a:cs typeface="Arial"/>
              </a:rPr>
              <a:t>W</a:t>
            </a:r>
            <a:r>
              <a:rPr lang="en-US" altLang="zh-CN" sz="2400" spc="419" baseline="-19097" dirty="0">
                <a:latin typeface="Arial Unicode MS"/>
                <a:cs typeface="Arial Unicode MS"/>
              </a:rPr>
              <a:t>3</a:t>
            </a:r>
            <a:r>
              <a:rPr lang="en-US" altLang="zh-CN" sz="2400" spc="60" baseline="-19097" dirty="0">
                <a:latin typeface="Arial Unicode MS"/>
                <a:cs typeface="Arial Unicode MS"/>
              </a:rPr>
              <a:t> </a:t>
            </a:r>
            <a:r>
              <a:rPr lang="en-US" altLang="zh-CN" sz="2400" spc="55" dirty="0">
                <a:latin typeface="Arial"/>
                <a:cs typeface="Arial"/>
              </a:rPr>
              <a:t>V</a:t>
            </a:r>
            <a:r>
              <a:rPr lang="en-US" altLang="zh-CN" sz="2400" spc="82" baseline="-19097" dirty="0">
                <a:latin typeface="Arial Unicode MS"/>
                <a:cs typeface="Arial Unicode MS"/>
              </a:rPr>
              <a:t>3</a:t>
            </a:r>
            <a:r>
              <a:rPr lang="en-US" altLang="zh-CN" sz="2400" spc="82" baseline="26041" dirty="0">
                <a:latin typeface="Arial Unicode MS"/>
                <a:cs typeface="Arial Unicode MS"/>
              </a:rPr>
              <a:t>T</a:t>
            </a:r>
            <a:r>
              <a:rPr lang="en-US" altLang="zh-CN" sz="2400" spc="60" baseline="26041" dirty="0">
                <a:latin typeface="Arial Unicode MS"/>
                <a:cs typeface="Arial Unicode MS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在</a:t>
            </a:r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Frobenius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范数的意义上为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D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的最佳秩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近似。</a:t>
            </a:r>
            <a:endParaRPr sz="2400" baseline="48888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4266" y="4911394"/>
            <a:ext cx="763270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80365" algn="l"/>
                <a:tab pos="664845" algn="l"/>
              </a:tabLst>
            </a:pPr>
            <a:r>
              <a:rPr sz="1350" spc="-10" dirty="0">
                <a:latin typeface="Times New Roman"/>
                <a:cs typeface="Times New Roman"/>
              </a:rPr>
              <a:t>3	3	3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3748" y="4707597"/>
            <a:ext cx="1535430" cy="385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50" b="1" spc="-35" dirty="0">
                <a:latin typeface="Times New Roman"/>
                <a:cs typeface="Times New Roman"/>
              </a:rPr>
              <a:t>D </a:t>
            </a:r>
            <a:r>
              <a:rPr sz="2350" spc="-25" dirty="0">
                <a:latin typeface="Symbol"/>
                <a:cs typeface="Symbol"/>
              </a:rPr>
              <a:t></a:t>
            </a:r>
            <a:r>
              <a:rPr sz="2350" spc="-25" dirty="0">
                <a:latin typeface="Times New Roman"/>
                <a:cs typeface="Times New Roman"/>
              </a:rPr>
              <a:t> </a:t>
            </a:r>
            <a:r>
              <a:rPr sz="2350" b="1" spc="-35" dirty="0">
                <a:latin typeface="Times New Roman"/>
                <a:cs typeface="Times New Roman"/>
              </a:rPr>
              <a:t>U </a:t>
            </a:r>
            <a:r>
              <a:rPr sz="2350" b="1" spc="-50" dirty="0">
                <a:latin typeface="Times New Roman"/>
                <a:cs typeface="Times New Roman"/>
              </a:rPr>
              <a:t>W</a:t>
            </a:r>
            <a:r>
              <a:rPr sz="2350" b="1" spc="-405" dirty="0">
                <a:latin typeface="Times New Roman"/>
                <a:cs typeface="Times New Roman"/>
              </a:rPr>
              <a:t> </a:t>
            </a:r>
            <a:r>
              <a:rPr sz="2350" b="1" spc="15" dirty="0">
                <a:latin typeface="Times New Roman"/>
                <a:cs typeface="Times New Roman"/>
              </a:rPr>
              <a:t>V</a:t>
            </a:r>
            <a:r>
              <a:rPr sz="2025" i="1" spc="22" baseline="43209" dirty="0">
                <a:latin typeface="Times New Roman"/>
                <a:cs typeface="Times New Roman"/>
              </a:rPr>
              <a:t>T</a:t>
            </a:r>
            <a:endParaRPr sz="2025" baseline="43209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3911" y="2132796"/>
            <a:ext cx="2908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这里存在什么问题？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/>
          </a:p>
        </p:txBody>
      </p:sp>
      <p:sp>
        <p:nvSpPr>
          <p:cNvPr id="16" name="object 16"/>
          <p:cNvSpPr txBox="1"/>
          <p:nvPr/>
        </p:nvSpPr>
        <p:spPr>
          <a:xfrm>
            <a:off x="3586140" y="2085976"/>
            <a:ext cx="3358221" cy="1114408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400" b="1" dirty="0">
                <a:latin typeface="Calibri"/>
                <a:cs typeface="Calibri"/>
              </a:rPr>
              <a:t>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的秩</a:t>
            </a:r>
            <a:r>
              <a:rPr sz="2400" spc="-10" dirty="0">
                <a:latin typeface="Calibri"/>
                <a:cs typeface="Calibri"/>
              </a:rPr>
              <a:t>&gt;3</a:t>
            </a: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，因为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1741805" indent="-342900">
              <a:lnSpc>
                <a:spcPts val="2145"/>
              </a:lnSpc>
              <a:spcBef>
                <a:spcPts val="455"/>
              </a:spcBef>
              <a:buFont typeface="Arial"/>
              <a:buChar char="•"/>
              <a:tabLst>
                <a:tab pos="1741805" algn="l"/>
                <a:tab pos="1742439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测量噪声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1741805" indent="-342900">
              <a:lnSpc>
                <a:spcPts val="2145"/>
              </a:lnSpc>
              <a:spcBef>
                <a:spcPts val="455"/>
              </a:spcBef>
              <a:buFont typeface="Arial"/>
              <a:buChar char="•"/>
              <a:tabLst>
                <a:tab pos="1741805" algn="l"/>
                <a:tab pos="1742439" algn="l"/>
              </a:tabLst>
            </a:pP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仿射近似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72961" y="4292733"/>
            <a:ext cx="233089" cy="233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99418" y="4611549"/>
            <a:ext cx="1333058" cy="752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50505" y="4539136"/>
            <a:ext cx="2285998" cy="895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15561" y="4525824"/>
            <a:ext cx="3657600" cy="1066800"/>
          </a:xfrm>
          <a:custGeom>
            <a:avLst/>
            <a:gdLst/>
            <a:ahLst/>
            <a:cxnLst/>
            <a:rect l="l" t="t" r="r" b="b"/>
            <a:pathLst>
              <a:path w="3657600" h="1066800">
                <a:moveTo>
                  <a:pt x="0" y="0"/>
                </a:moveTo>
                <a:lnTo>
                  <a:pt x="3657600" y="0"/>
                </a:lnTo>
                <a:lnTo>
                  <a:pt x="36576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678939" y="1315720"/>
            <a:ext cx="6220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5275" algn="l"/>
              </a:tabLst>
            </a:pPr>
            <a:r>
              <a:rPr sz="2400" b="1" spc="150" dirty="0">
                <a:latin typeface="Arial"/>
                <a:cs typeface="Arial"/>
              </a:rPr>
              <a:t>D</a:t>
            </a:r>
            <a:r>
              <a:rPr sz="2400" b="1" spc="65" dirty="0">
                <a:latin typeface="Arial"/>
                <a:cs typeface="Arial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 </a:t>
            </a:r>
            <a:r>
              <a:rPr sz="2400" b="1" spc="150" dirty="0">
                <a:latin typeface="Arial"/>
                <a:cs typeface="Arial"/>
              </a:rPr>
              <a:t>U</a:t>
            </a:r>
            <a:r>
              <a:rPr sz="2400" spc="225" baseline="-19097" dirty="0">
                <a:latin typeface="Arial Unicode MS"/>
                <a:cs typeface="Arial Unicode MS"/>
              </a:rPr>
              <a:t>3</a:t>
            </a:r>
            <a:r>
              <a:rPr sz="2400" spc="60" baseline="-19097" dirty="0">
                <a:latin typeface="Arial Unicode MS"/>
                <a:cs typeface="Arial Unicode MS"/>
              </a:rPr>
              <a:t> </a:t>
            </a:r>
            <a:r>
              <a:rPr sz="2400" b="1" spc="280" dirty="0">
                <a:latin typeface="Arial"/>
                <a:cs typeface="Arial"/>
              </a:rPr>
              <a:t>W</a:t>
            </a:r>
            <a:r>
              <a:rPr sz="2400" spc="419" baseline="-19097" dirty="0">
                <a:latin typeface="Arial Unicode MS"/>
                <a:cs typeface="Arial Unicode MS"/>
              </a:rPr>
              <a:t>3</a:t>
            </a:r>
            <a:r>
              <a:rPr sz="2400" spc="60" baseline="-19097" dirty="0">
                <a:latin typeface="Arial Unicode MS"/>
                <a:cs typeface="Arial Unicode MS"/>
              </a:rPr>
              <a:t> </a:t>
            </a:r>
            <a:r>
              <a:rPr sz="2400" b="1" spc="55" dirty="0">
                <a:latin typeface="Arial"/>
                <a:cs typeface="Arial"/>
              </a:rPr>
              <a:t>V</a:t>
            </a:r>
            <a:r>
              <a:rPr sz="2400" spc="82" baseline="-19097" dirty="0">
                <a:latin typeface="Arial Unicode MS"/>
                <a:cs typeface="Arial Unicode MS"/>
              </a:rPr>
              <a:t>3</a:t>
            </a:r>
            <a:r>
              <a:rPr sz="2400" spc="82" baseline="26041" dirty="0">
                <a:latin typeface="Arial Unicode MS"/>
                <a:cs typeface="Arial Unicode MS"/>
              </a:rPr>
              <a:t>T</a:t>
            </a:r>
            <a:r>
              <a:rPr sz="2400" spc="60" baseline="26041" dirty="0">
                <a:latin typeface="Arial Unicode MS"/>
                <a:cs typeface="Arial Unicode MS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 </a:t>
            </a:r>
            <a:r>
              <a:rPr sz="2400" b="1" spc="150" dirty="0">
                <a:latin typeface="Arial"/>
                <a:cs typeface="Arial"/>
              </a:rPr>
              <a:t>U</a:t>
            </a:r>
            <a:r>
              <a:rPr sz="2400" spc="225" baseline="-19097" dirty="0">
                <a:latin typeface="Arial Unicode MS"/>
                <a:cs typeface="Arial Unicode MS"/>
              </a:rPr>
              <a:t>3</a:t>
            </a:r>
            <a:r>
              <a:rPr sz="2400" spc="60" baseline="-19097" dirty="0">
                <a:latin typeface="Arial Unicode MS"/>
                <a:cs typeface="Arial Unicode MS"/>
              </a:rPr>
              <a:t> </a:t>
            </a:r>
            <a:r>
              <a:rPr sz="2400" spc="210" dirty="0">
                <a:latin typeface="Arial Unicode MS"/>
                <a:cs typeface="Arial Unicode MS"/>
              </a:rPr>
              <a:t>(</a:t>
            </a:r>
            <a:r>
              <a:rPr sz="2400" b="1" spc="210" dirty="0">
                <a:latin typeface="Arial"/>
                <a:cs typeface="Arial"/>
              </a:rPr>
              <a:t>W</a:t>
            </a:r>
            <a:r>
              <a:rPr sz="2400" spc="315" baseline="-19097" dirty="0">
                <a:latin typeface="Arial Unicode MS"/>
                <a:cs typeface="Arial Unicode MS"/>
              </a:rPr>
              <a:t>3</a:t>
            </a:r>
            <a:r>
              <a:rPr sz="2400" spc="60" baseline="-19097" dirty="0">
                <a:latin typeface="Arial Unicode MS"/>
                <a:cs typeface="Arial Unicode MS"/>
              </a:rPr>
              <a:t> </a:t>
            </a:r>
            <a:r>
              <a:rPr sz="2400" b="1" spc="60" dirty="0">
                <a:latin typeface="Arial"/>
                <a:cs typeface="Arial"/>
              </a:rPr>
              <a:t>V</a:t>
            </a:r>
            <a:r>
              <a:rPr sz="2400" spc="89" baseline="-19097" dirty="0">
                <a:latin typeface="Arial Unicode MS"/>
                <a:cs typeface="Arial Unicode MS"/>
              </a:rPr>
              <a:t>3</a:t>
            </a:r>
            <a:r>
              <a:rPr sz="2400" spc="89" baseline="26041" dirty="0">
                <a:latin typeface="Arial Unicode MS"/>
                <a:cs typeface="Arial Unicode MS"/>
              </a:rPr>
              <a:t>T</a:t>
            </a:r>
            <a:r>
              <a:rPr sz="2400" spc="60" dirty="0">
                <a:latin typeface="Arial Unicode MS"/>
                <a:cs typeface="Arial Unicode MS"/>
              </a:rPr>
              <a:t>) </a:t>
            </a:r>
            <a:r>
              <a:rPr sz="2400" spc="75" dirty="0">
                <a:latin typeface="Arial Unicode MS"/>
                <a:cs typeface="Arial Unicode MS"/>
              </a:rPr>
              <a:t>= </a:t>
            </a:r>
            <a:r>
              <a:rPr sz="2400" b="1" spc="475" dirty="0">
                <a:latin typeface="Arial"/>
                <a:cs typeface="Arial"/>
              </a:rPr>
              <a:t>M</a:t>
            </a:r>
            <a:r>
              <a:rPr sz="2400" b="1" spc="65" dirty="0">
                <a:latin typeface="Arial"/>
                <a:cs typeface="Arial"/>
              </a:rPr>
              <a:t> </a:t>
            </a:r>
            <a:r>
              <a:rPr sz="2400" b="1" spc="-55" dirty="0">
                <a:latin typeface="Arial"/>
                <a:cs typeface="Arial"/>
              </a:rPr>
              <a:t>S	</a:t>
            </a:r>
            <a:r>
              <a:rPr sz="2700" spc="15" baseline="7716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700" spc="-44" baseline="7716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700" spc="97" baseline="7716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2700" baseline="7716" dirty="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419907" y="4689892"/>
                <a:ext cx="1818447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𝑀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  <m:t>≈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𝑆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  <m:t>≈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07" y="4689892"/>
                <a:ext cx="1818447" cy="91614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2251" y="1185043"/>
            <a:ext cx="2233490" cy="5029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00600" y="990626"/>
            <a:ext cx="3048000" cy="2591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540" y="210820"/>
            <a:ext cx="42957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重构结果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1600" y="3810000"/>
            <a:ext cx="2158536" cy="2057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0739" y="6276848"/>
            <a:ext cx="6695440" cy="45085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0"/>
              </a:spcBef>
            </a:pPr>
            <a:r>
              <a:rPr sz="1400" dirty="0">
                <a:latin typeface="Arial"/>
                <a:cs typeface="Arial"/>
              </a:rPr>
              <a:t>C. </a:t>
            </a:r>
            <a:r>
              <a:rPr sz="1400" spc="-30" dirty="0">
                <a:latin typeface="Arial"/>
                <a:cs typeface="Arial"/>
              </a:rPr>
              <a:t>Tomasi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spc="-80" dirty="0">
                <a:latin typeface="Arial"/>
                <a:cs typeface="Arial"/>
              </a:rPr>
              <a:t>T. </a:t>
            </a:r>
            <a:r>
              <a:rPr sz="1400" spc="-5" dirty="0">
                <a:latin typeface="Arial"/>
                <a:cs typeface="Arial"/>
              </a:rPr>
              <a:t>Kanade.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Shape and motion from image streams under orthography:  </a:t>
            </a:r>
            <a:r>
              <a:rPr sz="1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A </a:t>
            </a: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factorization method.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IJCV</a:t>
            </a:r>
            <a:r>
              <a:rPr sz="1400" spc="-5" dirty="0">
                <a:latin typeface="Arial"/>
                <a:cs typeface="Arial"/>
              </a:rPr>
              <a:t>, 9(2):137-154, November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1992.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7917" y="0"/>
            <a:ext cx="5161280" cy="1043234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</a:rPr>
              <a:t>仿射运动恢复结构</a:t>
            </a:r>
            <a:b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400" spc="5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spc="5" dirty="0">
                <a:latin typeface="黑体" panose="02010609060101010101" pitchFamily="49" charset="-122"/>
                <a:ea typeface="黑体" panose="02010609060101010101" pitchFamily="49" charset="-122"/>
              </a:rPr>
              <a:t>更简单的问题</a:t>
            </a:r>
            <a:r>
              <a:rPr lang="en-US" altLang="zh-CN" sz="2400" spc="5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sz="2400" dirty="0">
              <a:latin typeface="Arial Unicode MS"/>
              <a:cs typeface="Arial Unicode MS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297939" y="1447800"/>
            <a:ext cx="5856606" cy="2971800"/>
            <a:chOff x="1297939" y="1447800"/>
            <a:chExt cx="5856606" cy="2971800"/>
          </a:xfrm>
        </p:grpSpPr>
        <p:sp>
          <p:nvSpPr>
            <p:cNvPr id="3" name="object 3"/>
            <p:cNvSpPr/>
            <p:nvPr/>
          </p:nvSpPr>
          <p:spPr>
            <a:xfrm>
              <a:off x="2686843" y="2299493"/>
              <a:ext cx="63501" cy="79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55243" y="1934368"/>
              <a:ext cx="63501" cy="77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44837" y="2798762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42718" y="0"/>
                  </a:moveTo>
                  <a:lnTo>
                    <a:pt x="25400" y="8098"/>
                  </a:lnTo>
                  <a:lnTo>
                    <a:pt x="8082" y="8098"/>
                  </a:lnTo>
                  <a:lnTo>
                    <a:pt x="0" y="25454"/>
                  </a:lnTo>
                  <a:lnTo>
                    <a:pt x="0" y="60163"/>
                  </a:lnTo>
                  <a:lnTo>
                    <a:pt x="8082" y="68262"/>
                  </a:lnTo>
                  <a:lnTo>
                    <a:pt x="25400" y="68262"/>
                  </a:lnTo>
                  <a:lnTo>
                    <a:pt x="42718" y="60163"/>
                  </a:lnTo>
                  <a:lnTo>
                    <a:pt x="50800" y="42809"/>
                  </a:lnTo>
                  <a:lnTo>
                    <a:pt x="50800" y="8098"/>
                  </a:lnTo>
                  <a:lnTo>
                    <a:pt x="427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44837" y="2798762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25400" y="8098"/>
                  </a:moveTo>
                  <a:lnTo>
                    <a:pt x="42718" y="0"/>
                  </a:lnTo>
                  <a:lnTo>
                    <a:pt x="50800" y="8098"/>
                  </a:lnTo>
                  <a:lnTo>
                    <a:pt x="50800" y="25453"/>
                  </a:lnTo>
                  <a:lnTo>
                    <a:pt x="50800" y="42808"/>
                  </a:lnTo>
                  <a:lnTo>
                    <a:pt x="42718" y="60163"/>
                  </a:lnTo>
                  <a:lnTo>
                    <a:pt x="25400" y="68262"/>
                  </a:lnTo>
                  <a:lnTo>
                    <a:pt x="8081" y="68262"/>
                  </a:lnTo>
                  <a:lnTo>
                    <a:pt x="0" y="60163"/>
                  </a:lnTo>
                  <a:lnTo>
                    <a:pt x="0" y="42808"/>
                  </a:lnTo>
                  <a:lnTo>
                    <a:pt x="0" y="25453"/>
                  </a:lnTo>
                  <a:lnTo>
                    <a:pt x="8081" y="8098"/>
                  </a:lnTo>
                  <a:lnTo>
                    <a:pt x="25400" y="8098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62200" y="1447800"/>
              <a:ext cx="1925955" cy="1862455"/>
            </a:xfrm>
            <a:custGeom>
              <a:avLst/>
              <a:gdLst/>
              <a:ahLst/>
              <a:cxnLst/>
              <a:rect l="l" t="t" r="r" b="b"/>
              <a:pathLst>
                <a:path w="1925954" h="1862454">
                  <a:moveTo>
                    <a:pt x="0" y="665409"/>
                  </a:moveTo>
                  <a:lnTo>
                    <a:pt x="1925638" y="0"/>
                  </a:lnTo>
                  <a:lnTo>
                    <a:pt x="1925638" y="1195720"/>
                  </a:lnTo>
                  <a:lnTo>
                    <a:pt x="0" y="1862138"/>
                  </a:lnTo>
                  <a:lnTo>
                    <a:pt x="0" y="665409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57537" y="2827338"/>
              <a:ext cx="2076450" cy="24130"/>
            </a:xfrm>
            <a:custGeom>
              <a:avLst/>
              <a:gdLst/>
              <a:ahLst/>
              <a:cxnLst/>
              <a:rect l="l" t="t" r="r" b="b"/>
              <a:pathLst>
                <a:path w="2076450" h="24130">
                  <a:moveTo>
                    <a:pt x="0" y="23812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05100" y="2317750"/>
              <a:ext cx="2076450" cy="25400"/>
            </a:xfrm>
            <a:custGeom>
              <a:avLst/>
              <a:gdLst/>
              <a:ahLst/>
              <a:cxnLst/>
              <a:rect l="l" t="t" r="r" b="b"/>
              <a:pathLst>
                <a:path w="2076450" h="25400">
                  <a:moveTo>
                    <a:pt x="0" y="25400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84612" y="1962150"/>
              <a:ext cx="2076450" cy="25400"/>
            </a:xfrm>
            <a:custGeom>
              <a:avLst/>
              <a:gdLst/>
              <a:ahLst/>
              <a:cxnLst/>
              <a:rect l="l" t="t" r="r" b="b"/>
              <a:pathLst>
                <a:path w="2076450" h="25400">
                  <a:moveTo>
                    <a:pt x="0" y="25400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297939" y="2890520"/>
              <a:ext cx="88455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0" dirty="0">
                  <a:latin typeface="Arial Unicode MS"/>
                  <a:cs typeface="Arial Unicode MS"/>
                </a:rPr>
                <a:t>Image</a:t>
              </a:r>
              <a:r>
                <a:rPr sz="1800" spc="-25" dirty="0">
                  <a:latin typeface="Arial Unicode MS"/>
                  <a:cs typeface="Arial Unicode MS"/>
                </a:rPr>
                <a:t> </a:t>
              </a:r>
              <a:r>
                <a:rPr sz="1800" spc="100" dirty="0">
                  <a:latin typeface="Arial Unicode MS"/>
                  <a:cs typeface="Arial Unicode MS"/>
                </a:rPr>
                <a:t>1</a:t>
              </a:r>
              <a:endParaRPr sz="1800">
                <a:latin typeface="Arial Unicode MS"/>
                <a:cs typeface="Arial Unicode MS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641340" y="1498282"/>
              <a:ext cx="151320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/>
                  <a:cs typeface="Arial Unicode MS"/>
                </a:rPr>
                <a:t>World </a:t>
              </a:r>
              <a:r>
                <a:rPr sz="1800" spc="30" dirty="0">
                  <a:latin typeface="Arial Unicode MS"/>
                  <a:cs typeface="Arial Unicode MS"/>
                </a:rPr>
                <a:t>point</a:t>
              </a:r>
              <a:r>
                <a:rPr sz="1800" spc="-65" dirty="0">
                  <a:latin typeface="Arial Unicode MS"/>
                  <a:cs typeface="Arial Unicode MS"/>
                </a:rPr>
                <a:t> </a:t>
              </a:r>
              <a:r>
                <a:rPr sz="1800" spc="-30" dirty="0">
                  <a:latin typeface="Arial Unicode MS"/>
                  <a:cs typeface="Arial Unicode MS"/>
                </a:rPr>
                <a:t>X</a:t>
              </a:r>
              <a:r>
                <a:rPr sz="1800" spc="-44" baseline="-20833" dirty="0">
                  <a:latin typeface="Arial Unicode MS"/>
                  <a:cs typeface="Arial Unicode MS"/>
                </a:rPr>
                <a:t>j</a:t>
              </a:r>
              <a:endParaRPr sz="1800" baseline="-20833" dirty="0">
                <a:latin typeface="Arial Unicode MS"/>
                <a:cs typeface="Arial Unicode M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810000" y="3124200"/>
              <a:ext cx="1828800" cy="1295400"/>
            </a:xfrm>
            <a:custGeom>
              <a:avLst/>
              <a:gdLst/>
              <a:ahLst/>
              <a:cxnLst/>
              <a:rect l="l" t="t" r="r" b="b"/>
              <a:pathLst>
                <a:path w="1828800" h="1295400">
                  <a:moveTo>
                    <a:pt x="0" y="0"/>
                  </a:moveTo>
                  <a:lnTo>
                    <a:pt x="1828800" y="0"/>
                  </a:lnTo>
                  <a:lnTo>
                    <a:pt x="18288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76768" y="22479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57768" y="27813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9768" y="19431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11700" y="21971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54700" y="18923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92700" y="27305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53565" y="3631439"/>
              <a:ext cx="309880" cy="261620"/>
            </a:xfrm>
            <a:custGeom>
              <a:avLst/>
              <a:gdLst/>
              <a:ahLst/>
              <a:cxnLst/>
              <a:rect l="l" t="t" r="r" b="b"/>
              <a:pathLst>
                <a:path w="309880" h="261620">
                  <a:moveTo>
                    <a:pt x="29074" y="0"/>
                  </a:moveTo>
                  <a:lnTo>
                    <a:pt x="15720" y="1369"/>
                  </a:lnTo>
                  <a:lnTo>
                    <a:pt x="10335" y="4224"/>
                  </a:lnTo>
                  <a:lnTo>
                    <a:pt x="1858" y="14638"/>
                  </a:lnTo>
                  <a:lnTo>
                    <a:pt x="0" y="20587"/>
                  </a:lnTo>
                  <a:lnTo>
                    <a:pt x="1334" y="33615"/>
                  </a:lnTo>
                  <a:lnTo>
                    <a:pt x="4318" y="39028"/>
                  </a:lnTo>
                  <a:lnTo>
                    <a:pt x="14820" y="47579"/>
                  </a:lnTo>
                  <a:lnTo>
                    <a:pt x="20680" y="49363"/>
                  </a:lnTo>
                  <a:lnTo>
                    <a:pt x="33872" y="48012"/>
                  </a:lnTo>
                  <a:lnTo>
                    <a:pt x="39329" y="45065"/>
                  </a:lnTo>
                  <a:lnTo>
                    <a:pt x="47732" y="34743"/>
                  </a:lnTo>
                  <a:lnTo>
                    <a:pt x="49474" y="28845"/>
                  </a:lnTo>
                  <a:lnTo>
                    <a:pt x="48105" y="15492"/>
                  </a:lnTo>
                  <a:lnTo>
                    <a:pt x="45204" y="10071"/>
                  </a:lnTo>
                  <a:lnTo>
                    <a:pt x="34970" y="1739"/>
                  </a:lnTo>
                  <a:lnTo>
                    <a:pt x="29074" y="0"/>
                  </a:lnTo>
                  <a:close/>
                </a:path>
                <a:path w="309880" h="261620">
                  <a:moveTo>
                    <a:pt x="115792" y="70592"/>
                  </a:moveTo>
                  <a:lnTo>
                    <a:pt x="102439" y="71962"/>
                  </a:lnTo>
                  <a:lnTo>
                    <a:pt x="97054" y="74818"/>
                  </a:lnTo>
                  <a:lnTo>
                    <a:pt x="88649" y="85142"/>
                  </a:lnTo>
                  <a:lnTo>
                    <a:pt x="86836" y="91128"/>
                  </a:lnTo>
                  <a:lnTo>
                    <a:pt x="88188" y="104319"/>
                  </a:lnTo>
                  <a:lnTo>
                    <a:pt x="91170" y="109731"/>
                  </a:lnTo>
                  <a:lnTo>
                    <a:pt x="101673" y="118282"/>
                  </a:lnTo>
                  <a:lnTo>
                    <a:pt x="107534" y="120067"/>
                  </a:lnTo>
                  <a:lnTo>
                    <a:pt x="120724" y="118715"/>
                  </a:lnTo>
                  <a:lnTo>
                    <a:pt x="126183" y="115769"/>
                  </a:lnTo>
                  <a:lnTo>
                    <a:pt x="134586" y="105446"/>
                  </a:lnTo>
                  <a:lnTo>
                    <a:pt x="136326" y="99548"/>
                  </a:lnTo>
                  <a:lnTo>
                    <a:pt x="134959" y="86196"/>
                  </a:lnTo>
                  <a:lnTo>
                    <a:pt x="132012" y="80737"/>
                  </a:lnTo>
                  <a:lnTo>
                    <a:pt x="121688" y="72334"/>
                  </a:lnTo>
                  <a:lnTo>
                    <a:pt x="115792" y="70592"/>
                  </a:lnTo>
                  <a:close/>
                </a:path>
                <a:path w="309880" h="261620">
                  <a:moveTo>
                    <a:pt x="202646" y="141296"/>
                  </a:moveTo>
                  <a:lnTo>
                    <a:pt x="189292" y="142665"/>
                  </a:lnTo>
                  <a:lnTo>
                    <a:pt x="183907" y="145521"/>
                  </a:lnTo>
                  <a:lnTo>
                    <a:pt x="175503" y="155845"/>
                  </a:lnTo>
                  <a:lnTo>
                    <a:pt x="173690" y="161832"/>
                  </a:lnTo>
                  <a:lnTo>
                    <a:pt x="175041" y="175022"/>
                  </a:lnTo>
                  <a:lnTo>
                    <a:pt x="178023" y="180435"/>
                  </a:lnTo>
                  <a:lnTo>
                    <a:pt x="188437" y="188912"/>
                  </a:lnTo>
                  <a:lnTo>
                    <a:pt x="194252" y="190661"/>
                  </a:lnTo>
                  <a:lnTo>
                    <a:pt x="207444" y="189308"/>
                  </a:lnTo>
                  <a:lnTo>
                    <a:pt x="212901" y="186363"/>
                  </a:lnTo>
                  <a:lnTo>
                    <a:pt x="221305" y="176039"/>
                  </a:lnTo>
                  <a:lnTo>
                    <a:pt x="223046" y="170143"/>
                  </a:lnTo>
                  <a:lnTo>
                    <a:pt x="221677" y="156789"/>
                  </a:lnTo>
                  <a:lnTo>
                    <a:pt x="218776" y="151368"/>
                  </a:lnTo>
                  <a:lnTo>
                    <a:pt x="208542" y="143037"/>
                  </a:lnTo>
                  <a:lnTo>
                    <a:pt x="202646" y="141296"/>
                  </a:lnTo>
                  <a:close/>
                </a:path>
                <a:path w="309880" h="261620">
                  <a:moveTo>
                    <a:pt x="289267" y="211811"/>
                  </a:moveTo>
                  <a:lnTo>
                    <a:pt x="275915" y="213180"/>
                  </a:lnTo>
                  <a:lnTo>
                    <a:pt x="270530" y="216037"/>
                  </a:lnTo>
                  <a:lnTo>
                    <a:pt x="262053" y="226449"/>
                  </a:lnTo>
                  <a:lnTo>
                    <a:pt x="260193" y="232401"/>
                  </a:lnTo>
                  <a:lnTo>
                    <a:pt x="261529" y="245428"/>
                  </a:lnTo>
                  <a:lnTo>
                    <a:pt x="264511" y="250841"/>
                  </a:lnTo>
                  <a:lnTo>
                    <a:pt x="275014" y="259391"/>
                  </a:lnTo>
                  <a:lnTo>
                    <a:pt x="280875" y="261176"/>
                  </a:lnTo>
                  <a:lnTo>
                    <a:pt x="294065" y="259824"/>
                  </a:lnTo>
                  <a:lnTo>
                    <a:pt x="299524" y="256879"/>
                  </a:lnTo>
                  <a:lnTo>
                    <a:pt x="307928" y="246555"/>
                  </a:lnTo>
                  <a:lnTo>
                    <a:pt x="309667" y="240658"/>
                  </a:lnTo>
                  <a:lnTo>
                    <a:pt x="308300" y="227304"/>
                  </a:lnTo>
                  <a:lnTo>
                    <a:pt x="305399" y="221884"/>
                  </a:lnTo>
                  <a:lnTo>
                    <a:pt x="295165" y="213553"/>
                  </a:lnTo>
                  <a:lnTo>
                    <a:pt x="289267" y="211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54300" y="22733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97300" y="18923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11500" y="28067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25900" y="35687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06900" y="41021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68900" y="32639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184140" y="3445065"/>
              <a:ext cx="1409700" cy="96456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i="1" dirty="0">
                  <a:latin typeface="Times New Roman"/>
                  <a:cs typeface="Times New Roman"/>
                </a:rPr>
                <a:t>ij</a:t>
              </a:r>
              <a:endParaRPr sz="1600">
                <a:latin typeface="Times New Roman"/>
                <a:cs typeface="Times New Roman"/>
              </a:endParaRPr>
            </a:p>
            <a:p>
              <a:pPr marL="622300">
                <a:lnSpc>
                  <a:spcPct val="100000"/>
                </a:lnSpc>
                <a:spcBef>
                  <a:spcPts val="2350"/>
                </a:spcBef>
              </a:pPr>
              <a:r>
                <a:rPr sz="1800" spc="10" dirty="0">
                  <a:latin typeface="Arial Unicode MS"/>
                  <a:cs typeface="Arial Unicode MS"/>
                </a:rPr>
                <a:t>Image</a:t>
              </a:r>
              <a:r>
                <a:rPr sz="1800" spc="-25" dirty="0">
                  <a:latin typeface="Arial Unicode MS"/>
                  <a:cs typeface="Arial Unicode MS"/>
                </a:rPr>
                <a:t> </a:t>
              </a:r>
              <a:r>
                <a:rPr sz="1800" spc="40" dirty="0">
                  <a:latin typeface="Arial Unicode MS"/>
                  <a:cs typeface="Arial Unicode MS"/>
                </a:rPr>
                <a:t>i</a:t>
              </a:r>
              <a:endParaRPr sz="1800">
                <a:latin typeface="Arial Unicode MS"/>
                <a:cs typeface="Arial Unicode MS"/>
              </a:endParaRPr>
            </a:p>
          </p:txBody>
        </p:sp>
      </p:grpSp>
      <p:sp>
        <p:nvSpPr>
          <p:cNvPr id="30" name="object 20"/>
          <p:cNvSpPr txBox="1"/>
          <p:nvPr/>
        </p:nvSpPr>
        <p:spPr>
          <a:xfrm>
            <a:off x="459740" y="5279813"/>
            <a:ext cx="5980430" cy="1349728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 </a:t>
            </a:r>
            <a:r>
              <a:rPr lang="en-US" altLang="zh-CN" sz="2400" i="1" spc="-95" dirty="0">
                <a:latin typeface="Arial"/>
                <a:cs typeface="Arial"/>
              </a:rPr>
              <a:t>m</a:t>
            </a:r>
            <a:r>
              <a:rPr lang="zh-CN" altLang="en-US" sz="2400" spc="-95" dirty="0">
                <a:latin typeface="Arial"/>
                <a:cs typeface="Arial"/>
              </a:rPr>
              <a:t> </a:t>
            </a:r>
            <a:r>
              <a:rPr lang="en-US" altLang="zh-CN" sz="2400" spc="-95" dirty="0">
                <a:latin typeface="Arial"/>
                <a:cs typeface="Arial"/>
              </a:rPr>
              <a:t>× </a:t>
            </a:r>
            <a:r>
              <a:rPr lang="en-US" altLang="zh-CN" sz="2400" i="1" spc="-95" dirty="0">
                <a:latin typeface="Arial"/>
                <a:cs typeface="Arial"/>
              </a:rPr>
              <a:t>n  </a:t>
            </a: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个观测值 </a:t>
            </a:r>
            <a:r>
              <a:rPr lang="en-US" altLang="zh-CN" sz="2400" b="1" dirty="0" err="1">
                <a:latin typeface="Times New Roman"/>
                <a:cs typeface="Times New Roman"/>
              </a:rPr>
              <a:t>X</a:t>
            </a:r>
            <a:r>
              <a:rPr lang="en-US" altLang="zh-CN" sz="2400" i="1" baseline="-19097" dirty="0" err="1">
                <a:latin typeface="Times New Roman"/>
                <a:cs typeface="Times New Roman"/>
              </a:rPr>
              <a:t>ij</a:t>
            </a:r>
            <a:r>
              <a:rPr lang="zh-CN" altLang="en-US" sz="2400" spc="38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估计</a:t>
            </a:r>
            <a:r>
              <a:rPr lang="en-US" altLang="zh-CN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: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242570" indent="-229870">
              <a:spcBef>
                <a:spcPts val="585"/>
              </a:spcBef>
              <a:buSzPct val="95833"/>
              <a:buFont typeface="Arial Unicode MS"/>
              <a:buChar char="•"/>
              <a:tabLst>
                <a:tab pos="243204" algn="l"/>
              </a:tabLst>
            </a:pPr>
            <a:r>
              <a:rPr lang="en-US" altLang="zh-CN" sz="2400" i="1" spc="-95" dirty="0">
                <a:latin typeface="Arial"/>
                <a:cs typeface="Arial"/>
              </a:rPr>
              <a:t>m </a:t>
            </a:r>
            <a:r>
              <a:rPr lang="zh-CN" altLang="en-US" sz="2400" spc="-9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个</a:t>
            </a: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投影矩阵 </a:t>
            </a:r>
            <a:r>
              <a:rPr lang="en-US" altLang="zh-CN" sz="2400" b="1" spc="-5" dirty="0" err="1">
                <a:latin typeface="Times New Roman"/>
                <a:cs typeface="Times New Roman"/>
              </a:rPr>
              <a:t>M</a:t>
            </a:r>
            <a:r>
              <a:rPr lang="en-US" altLang="zh-CN" sz="2400" i="1" spc="-7" baseline="-19097" dirty="0" err="1">
                <a:latin typeface="Times New Roman"/>
                <a:cs typeface="Times New Roman"/>
              </a:rPr>
              <a:t>i</a:t>
            </a:r>
            <a:r>
              <a:rPr lang="en-US" altLang="zh-CN" sz="2400" i="1" spc="-7" baseline="-19097" dirty="0">
                <a:latin typeface="Times New Roman"/>
                <a:cs typeface="Times New Roman"/>
              </a:rPr>
              <a:t> </a:t>
            </a: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（仿射摄像机） </a:t>
            </a:r>
            <a:endParaRPr lang="en-US" altLang="zh-CN" sz="2400" spc="3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242570" indent="-229870">
              <a:spcBef>
                <a:spcPts val="585"/>
              </a:spcBef>
              <a:buSzPct val="95833"/>
              <a:buFont typeface="Arial Unicode MS"/>
              <a:buChar char="•"/>
              <a:tabLst>
                <a:tab pos="243204" algn="l"/>
              </a:tabLst>
            </a:pPr>
            <a:r>
              <a:rPr lang="en-US" altLang="zh-CN" sz="2400" i="1" spc="-15" dirty="0">
                <a:latin typeface="Arial"/>
                <a:cs typeface="Arial"/>
              </a:rPr>
              <a:t>n  </a:t>
            </a: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个</a:t>
            </a:r>
            <a:r>
              <a:rPr lang="en-US" altLang="zh-CN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r>
              <a:rPr lang="zh-CN" altLang="en-US" sz="2400" spc="1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sz="2400" b="1" dirty="0" err="1">
                <a:latin typeface="Times New Roman"/>
                <a:cs typeface="Times New Roman"/>
              </a:rPr>
              <a:t>X</a:t>
            </a:r>
            <a:r>
              <a:rPr lang="en-US" altLang="zh-CN" sz="2400" i="1" baseline="-19097" dirty="0" err="1">
                <a:latin typeface="Times New Roman"/>
                <a:cs typeface="Times New Roman"/>
              </a:rPr>
              <a:t>j</a:t>
            </a:r>
            <a:endParaRPr lang="en-US" altLang="zh-CN" sz="2400" baseline="-19097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8254" y="305945"/>
            <a:ext cx="3134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仿射歧义</a:t>
            </a:r>
            <a:endParaRPr spc="-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02939" y="1967400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=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7400" y="1433135"/>
            <a:ext cx="914400" cy="1752600"/>
          </a:xfrm>
          <a:prstGeom prst="rect">
            <a:avLst/>
          </a:prstGeom>
          <a:solidFill>
            <a:srgbClr val="AAE2CA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67945" algn="ctr">
              <a:lnSpc>
                <a:spcPct val="100000"/>
              </a:lnSpc>
              <a:spcBef>
                <a:spcPts val="1515"/>
              </a:spcBef>
            </a:pPr>
            <a:r>
              <a:rPr sz="1800" b="1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00" y="1433135"/>
            <a:ext cx="381000" cy="1752600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1625"/>
              </a:spcBef>
            </a:pPr>
            <a:r>
              <a:rPr sz="1800" b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9600" y="2209800"/>
            <a:ext cx="1371600" cy="381000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R="37465" algn="ctr">
              <a:lnSpc>
                <a:spcPct val="100000"/>
              </a:lnSpc>
              <a:spcBef>
                <a:spcPts val="415"/>
              </a:spcBef>
            </a:pP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8254" y="305945"/>
            <a:ext cx="3134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仿射歧义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07340" y="4053451"/>
            <a:ext cx="8418195" cy="2147896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27940" indent="-342900">
              <a:lnSpc>
                <a:spcPct val="100699"/>
              </a:lnSpc>
              <a:spcBef>
                <a:spcPts val="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分解不唯一。通过以下变换可以得到相同的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D</a:t>
            </a:r>
            <a:r>
              <a:rPr sz="24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2755900" marR="4418330">
              <a:lnSpc>
                <a:spcPts val="3470"/>
              </a:lnSpc>
              <a:spcBef>
                <a:spcPts val="175"/>
              </a:spcBef>
            </a:pPr>
            <a:r>
              <a:rPr sz="2400" b="1" dirty="0">
                <a:latin typeface="Calibri"/>
                <a:cs typeface="Calibri"/>
              </a:rPr>
              <a:t>M* = M</a:t>
            </a:r>
            <a:r>
              <a:rPr sz="2400" b="1" spc="-114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H  S* =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</a:t>
            </a:r>
            <a:r>
              <a:rPr sz="2400" b="1" spc="-7" baseline="26041" dirty="0">
                <a:latin typeface="Calibri"/>
                <a:cs typeface="Calibri"/>
              </a:rPr>
              <a:t>-1</a:t>
            </a:r>
            <a:r>
              <a:rPr sz="2400" b="1" spc="-5" dirty="0">
                <a:latin typeface="Calibri"/>
                <a:cs typeface="Calibri"/>
              </a:rPr>
              <a:t>S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其中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H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是描述仿射变换的任意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3×3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矩阵</a:t>
            </a:r>
            <a:endParaRPr sz="1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4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必须利用其他约束条件来解决歧义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2939" y="1967400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=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28368" y="2009512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×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7400" y="1433135"/>
            <a:ext cx="914400" cy="1752600"/>
          </a:xfrm>
          <a:prstGeom prst="rect">
            <a:avLst/>
          </a:prstGeom>
          <a:solidFill>
            <a:srgbClr val="AAE2CA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67945" algn="ctr">
              <a:lnSpc>
                <a:spcPct val="100000"/>
              </a:lnSpc>
              <a:spcBef>
                <a:spcPts val="1515"/>
              </a:spcBef>
            </a:pPr>
            <a:r>
              <a:rPr sz="1800" b="1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10000" y="1433135"/>
            <a:ext cx="381000" cy="1752600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1625"/>
              </a:spcBef>
            </a:pPr>
            <a:r>
              <a:rPr sz="1800" b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63267" y="2178227"/>
            <a:ext cx="1371600" cy="381000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R="37465" algn="ctr">
              <a:lnSpc>
                <a:spcPct val="100000"/>
              </a:lnSpc>
              <a:spcBef>
                <a:spcPts val="415"/>
              </a:spcBef>
            </a:pP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2133" y="2168702"/>
            <a:ext cx="347980" cy="362585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284"/>
              </a:spcBef>
            </a:pPr>
            <a:r>
              <a:rPr sz="2000" b="1" dirty="0">
                <a:latin typeface="Calibri"/>
                <a:cs typeface="Calibri"/>
              </a:rPr>
              <a:t>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19360" y="2178229"/>
            <a:ext cx="356235" cy="371475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ts val="2010"/>
              </a:lnSpc>
            </a:pPr>
            <a:r>
              <a:rPr sz="3000" b="1" baseline="-16666" dirty="0">
                <a:latin typeface="Calibri"/>
                <a:cs typeface="Calibri"/>
              </a:rPr>
              <a:t>H</a:t>
            </a:r>
            <a:r>
              <a:rPr sz="1300" b="1" spc="5" dirty="0">
                <a:latin typeface="Calibri"/>
                <a:cs typeface="Calibri"/>
              </a:rPr>
              <a:t>-1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84683" y="3305590"/>
            <a:ext cx="1068705" cy="268605"/>
          </a:xfrm>
          <a:custGeom>
            <a:avLst/>
            <a:gdLst/>
            <a:ahLst/>
            <a:cxnLst/>
            <a:rect l="l" t="t" r="r" b="b"/>
            <a:pathLst>
              <a:path w="1068704" h="268604">
                <a:moveTo>
                  <a:pt x="1068319" y="0"/>
                </a:moveTo>
                <a:lnTo>
                  <a:pt x="1061680" y="42399"/>
                </a:lnTo>
                <a:lnTo>
                  <a:pt x="1043193" y="79223"/>
                </a:lnTo>
                <a:lnTo>
                  <a:pt x="1015003" y="108261"/>
                </a:lnTo>
                <a:lnTo>
                  <a:pt x="979255" y="127305"/>
                </a:lnTo>
                <a:lnTo>
                  <a:pt x="938094" y="134144"/>
                </a:lnTo>
                <a:lnTo>
                  <a:pt x="664383" y="134144"/>
                </a:lnTo>
                <a:lnTo>
                  <a:pt x="623222" y="140982"/>
                </a:lnTo>
                <a:lnTo>
                  <a:pt x="587474" y="160026"/>
                </a:lnTo>
                <a:lnTo>
                  <a:pt x="559285" y="189064"/>
                </a:lnTo>
                <a:lnTo>
                  <a:pt x="540798" y="225888"/>
                </a:lnTo>
                <a:lnTo>
                  <a:pt x="534159" y="268288"/>
                </a:lnTo>
                <a:lnTo>
                  <a:pt x="527520" y="225888"/>
                </a:lnTo>
                <a:lnTo>
                  <a:pt x="509033" y="189064"/>
                </a:lnTo>
                <a:lnTo>
                  <a:pt x="480844" y="160026"/>
                </a:lnTo>
                <a:lnTo>
                  <a:pt x="445096" y="140982"/>
                </a:lnTo>
                <a:lnTo>
                  <a:pt x="403935" y="134144"/>
                </a:lnTo>
                <a:lnTo>
                  <a:pt x="130224" y="134144"/>
                </a:lnTo>
                <a:lnTo>
                  <a:pt x="89063" y="127305"/>
                </a:lnTo>
                <a:lnTo>
                  <a:pt x="53315" y="108261"/>
                </a:lnTo>
                <a:lnTo>
                  <a:pt x="25125" y="79223"/>
                </a:lnTo>
                <a:lnTo>
                  <a:pt x="6638" y="42399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78419" y="3315177"/>
            <a:ext cx="1957070" cy="268605"/>
          </a:xfrm>
          <a:custGeom>
            <a:avLst/>
            <a:gdLst/>
            <a:ahLst/>
            <a:cxnLst/>
            <a:rect l="l" t="t" r="r" b="b"/>
            <a:pathLst>
              <a:path w="1957070" h="268604">
                <a:moveTo>
                  <a:pt x="1956451" y="2"/>
                </a:moveTo>
                <a:lnTo>
                  <a:pt x="1949812" y="42402"/>
                </a:lnTo>
                <a:lnTo>
                  <a:pt x="1931325" y="79226"/>
                </a:lnTo>
                <a:lnTo>
                  <a:pt x="1903135" y="108264"/>
                </a:lnTo>
                <a:lnTo>
                  <a:pt x="1867387" y="127308"/>
                </a:lnTo>
                <a:lnTo>
                  <a:pt x="1826226" y="134147"/>
                </a:lnTo>
                <a:lnTo>
                  <a:pt x="1108450" y="134145"/>
                </a:lnTo>
                <a:lnTo>
                  <a:pt x="1067289" y="140983"/>
                </a:lnTo>
                <a:lnTo>
                  <a:pt x="1031541" y="160027"/>
                </a:lnTo>
                <a:lnTo>
                  <a:pt x="1003351" y="189065"/>
                </a:lnTo>
                <a:lnTo>
                  <a:pt x="984864" y="225889"/>
                </a:lnTo>
                <a:lnTo>
                  <a:pt x="978225" y="268290"/>
                </a:lnTo>
                <a:lnTo>
                  <a:pt x="971586" y="225889"/>
                </a:lnTo>
                <a:lnTo>
                  <a:pt x="953099" y="189065"/>
                </a:lnTo>
                <a:lnTo>
                  <a:pt x="924909" y="160027"/>
                </a:lnTo>
                <a:lnTo>
                  <a:pt x="889161" y="140983"/>
                </a:lnTo>
                <a:lnTo>
                  <a:pt x="848000" y="134145"/>
                </a:lnTo>
                <a:lnTo>
                  <a:pt x="130224" y="134145"/>
                </a:lnTo>
                <a:lnTo>
                  <a:pt x="89063" y="127306"/>
                </a:lnTo>
                <a:lnTo>
                  <a:pt x="53315" y="108262"/>
                </a:lnTo>
                <a:lnTo>
                  <a:pt x="25125" y="79224"/>
                </a:lnTo>
                <a:lnTo>
                  <a:pt x="6638" y="42400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97818" y="3637987"/>
            <a:ext cx="305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M*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44883" y="3621834"/>
            <a:ext cx="26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S*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1035" y="259998"/>
            <a:ext cx="38315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仿射歧义</a:t>
            </a:r>
            <a:endParaRPr dirty="0"/>
          </a:p>
        </p:txBody>
      </p:sp>
      <p:grpSp>
        <p:nvGrpSpPr>
          <p:cNvPr id="18" name="组合 17"/>
          <p:cNvGrpSpPr/>
          <p:nvPr/>
        </p:nvGrpSpPr>
        <p:grpSpPr>
          <a:xfrm>
            <a:off x="1142999" y="1391920"/>
            <a:ext cx="6324601" cy="3942424"/>
            <a:chOff x="1142999" y="1391920"/>
            <a:chExt cx="6324601" cy="3942424"/>
          </a:xfrm>
        </p:grpSpPr>
        <p:sp>
          <p:nvSpPr>
            <p:cNvPr id="3" name="object 3"/>
            <p:cNvSpPr/>
            <p:nvPr/>
          </p:nvSpPr>
          <p:spPr>
            <a:xfrm>
              <a:off x="1524000" y="1447801"/>
              <a:ext cx="5943600" cy="3429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95398" y="2819400"/>
              <a:ext cx="2943225" cy="2280920"/>
            </a:xfrm>
            <a:custGeom>
              <a:avLst/>
              <a:gdLst/>
              <a:ahLst/>
              <a:cxnLst/>
              <a:rect l="l" t="t" r="r" b="b"/>
              <a:pathLst>
                <a:path w="2943225" h="2280920">
                  <a:moveTo>
                    <a:pt x="462403" y="0"/>
                  </a:moveTo>
                  <a:lnTo>
                    <a:pt x="0" y="1531934"/>
                  </a:lnTo>
                  <a:lnTo>
                    <a:pt x="2480275" y="2280585"/>
                  </a:lnTo>
                  <a:lnTo>
                    <a:pt x="2942677" y="748651"/>
                  </a:lnTo>
                  <a:lnTo>
                    <a:pt x="4624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2999" y="2895600"/>
              <a:ext cx="476123" cy="124681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2999" y="2895600"/>
              <a:ext cx="1800798" cy="15456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2999" y="4142414"/>
              <a:ext cx="1800798" cy="29882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9800" y="3657600"/>
              <a:ext cx="1981200" cy="152400"/>
            </a:xfrm>
            <a:custGeom>
              <a:avLst/>
              <a:gdLst/>
              <a:ahLst/>
              <a:cxnLst/>
              <a:rect l="l" t="t" r="r" b="b"/>
              <a:pathLst>
                <a:path w="1981200" h="152400">
                  <a:moveTo>
                    <a:pt x="1981200" y="1524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86000" y="3962400"/>
              <a:ext cx="1676400" cy="533400"/>
            </a:xfrm>
            <a:custGeom>
              <a:avLst/>
              <a:gdLst/>
              <a:ahLst/>
              <a:cxnLst/>
              <a:rect l="l" t="t" r="r" b="b"/>
              <a:pathLst>
                <a:path w="1676400" h="533400">
                  <a:moveTo>
                    <a:pt x="1676400" y="5334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4117340" y="4668520"/>
              <a:ext cx="843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latin typeface="Calibri"/>
                  <a:cs typeface="Calibri"/>
                </a:rPr>
                <a:t>S* </a:t>
              </a:r>
              <a:r>
                <a:rPr sz="1800" b="1" dirty="0">
                  <a:latin typeface="Calibri"/>
                  <a:cs typeface="Calibri"/>
                </a:rPr>
                <a:t>=</a:t>
              </a:r>
              <a:r>
                <a:rPr sz="1800" b="1" spc="-55" dirty="0">
                  <a:latin typeface="Calibri"/>
                  <a:cs typeface="Calibri"/>
                </a:rPr>
                <a:t> </a:t>
              </a:r>
              <a:r>
                <a:rPr sz="1800" b="1" spc="-5" dirty="0">
                  <a:latin typeface="Calibri"/>
                  <a:cs typeface="Calibri"/>
                </a:rPr>
                <a:t>H</a:t>
              </a:r>
              <a:r>
                <a:rPr sz="1800" b="1" spc="-7" baseline="25462" dirty="0">
                  <a:latin typeface="Calibri"/>
                  <a:cs typeface="Calibri"/>
                </a:rPr>
                <a:t>-1</a:t>
              </a:r>
              <a:r>
                <a:rPr sz="1800" b="1" spc="-5" dirty="0"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209800" y="4023704"/>
              <a:ext cx="807720" cy="853440"/>
            </a:xfrm>
            <a:custGeom>
              <a:avLst/>
              <a:gdLst/>
              <a:ahLst/>
              <a:cxnLst/>
              <a:rect l="l" t="t" r="r" b="b"/>
              <a:pathLst>
                <a:path w="807719" h="853439">
                  <a:moveTo>
                    <a:pt x="234858" y="0"/>
                  </a:moveTo>
                  <a:lnTo>
                    <a:pt x="0" y="644331"/>
                  </a:lnTo>
                  <a:lnTo>
                    <a:pt x="572739" y="853094"/>
                  </a:lnTo>
                  <a:lnTo>
                    <a:pt x="807598" y="208763"/>
                  </a:lnTo>
                  <a:lnTo>
                    <a:pt x="234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38398" y="4480904"/>
              <a:ext cx="807720" cy="853440"/>
            </a:xfrm>
            <a:custGeom>
              <a:avLst/>
              <a:gdLst/>
              <a:ahLst/>
              <a:cxnLst/>
              <a:rect l="l" t="t" r="r" b="b"/>
              <a:pathLst>
                <a:path w="807719" h="853439">
                  <a:moveTo>
                    <a:pt x="234858" y="0"/>
                  </a:moveTo>
                  <a:lnTo>
                    <a:pt x="0" y="644331"/>
                  </a:lnTo>
                  <a:lnTo>
                    <a:pt x="572739" y="853095"/>
                  </a:lnTo>
                  <a:lnTo>
                    <a:pt x="807598" y="208763"/>
                  </a:lnTo>
                  <a:lnTo>
                    <a:pt x="234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755139" y="4439920"/>
              <a:ext cx="74295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Calibri"/>
                  <a:cs typeface="Calibri"/>
                </a:rPr>
                <a:t>A* = A</a:t>
              </a:r>
              <a:r>
                <a:rPr sz="1600" b="1" spc="-85" dirty="0">
                  <a:latin typeface="Calibri"/>
                  <a:cs typeface="Calibri"/>
                </a:rPr>
                <a:t> </a:t>
              </a:r>
              <a:r>
                <a:rPr sz="1600" b="1" dirty="0">
                  <a:latin typeface="Calibri"/>
                  <a:cs typeface="Calibri"/>
                </a:rPr>
                <a:t>H</a:t>
              </a:r>
              <a:endParaRPr sz="1600">
                <a:latin typeface="Calibri"/>
                <a:cs typeface="Calibri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479540" y="4744720"/>
              <a:ext cx="82931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25" dirty="0">
                  <a:latin typeface="Calibri"/>
                  <a:cs typeface="Calibri"/>
                </a:rPr>
                <a:t>A’* </a:t>
              </a:r>
              <a:r>
                <a:rPr sz="1600" b="1" dirty="0">
                  <a:latin typeface="Calibri"/>
                  <a:cs typeface="Calibri"/>
                </a:rPr>
                <a:t>= </a:t>
              </a:r>
              <a:r>
                <a:rPr sz="1600" b="1" spc="-35" dirty="0">
                  <a:latin typeface="Calibri"/>
                  <a:cs typeface="Calibri"/>
                </a:rPr>
                <a:t>A’</a:t>
              </a:r>
              <a:r>
                <a:rPr sz="1600" b="1" spc="-65" dirty="0">
                  <a:latin typeface="Calibri"/>
                  <a:cs typeface="Calibri"/>
                </a:rPr>
                <a:t> </a:t>
              </a:r>
              <a:r>
                <a:rPr sz="1600" b="1" dirty="0">
                  <a:latin typeface="Calibri"/>
                  <a:cs typeface="Calibri"/>
                </a:rPr>
                <a:t>H</a:t>
              </a:r>
              <a:endParaRPr sz="1600">
                <a:latin typeface="Calibri"/>
                <a:cs typeface="Calibri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059939" y="2458720"/>
              <a:ext cx="14859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Calibri"/>
                  <a:cs typeface="Calibri"/>
                </a:rPr>
                <a:t>A</a:t>
              </a:r>
              <a:endParaRPr sz="1600">
                <a:latin typeface="Calibri"/>
                <a:cs typeface="Calibri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784340" y="2687320"/>
              <a:ext cx="19304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70" dirty="0">
                  <a:latin typeface="Calibri"/>
                  <a:cs typeface="Calibri"/>
                </a:rPr>
                <a:t>A</a:t>
              </a:r>
              <a:r>
                <a:rPr sz="1600" b="1" dirty="0">
                  <a:latin typeface="Calibri"/>
                  <a:cs typeface="Calibri"/>
                </a:rPr>
                <a:t>’</a:t>
              </a:r>
              <a:endParaRPr sz="1600">
                <a:latin typeface="Calibri"/>
                <a:cs typeface="Calibri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4269740" y="1391920"/>
              <a:ext cx="12192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Calibri"/>
                  <a:cs typeface="Calibri"/>
                </a:rPr>
                <a:t>S</a:t>
              </a:r>
              <a:endParaRPr sz="16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6580" y="270139"/>
            <a:ext cx="76352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</a:rPr>
              <a:t>仿射运动恢复结构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19200" y="1609725"/>
            <a:ext cx="68173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给定有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个固定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点的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m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个图像，可以写出：</a:t>
            </a:r>
            <a:endParaRPr lang="zh-CN" altLang="en-US" sz="2400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9200" y="3429000"/>
            <a:ext cx="7564120" cy="21826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问题：</a:t>
            </a: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 </a:t>
            </a:r>
            <a:r>
              <a:rPr lang="en-US" altLang="zh-CN" sz="2400" spc="-95" dirty="0">
                <a:latin typeface="Arial"/>
                <a:cs typeface="Arial"/>
              </a:rPr>
              <a:t>m</a:t>
            </a:r>
            <a:r>
              <a:rPr lang="zh-CN" altLang="en-US" sz="2400" spc="-95" dirty="0">
                <a:latin typeface="Arial"/>
                <a:cs typeface="Arial"/>
              </a:rPr>
              <a:t> </a:t>
            </a:r>
            <a:r>
              <a:rPr lang="en-US" altLang="zh-CN" sz="2400" spc="-95" dirty="0">
                <a:latin typeface="Arial"/>
                <a:cs typeface="Arial"/>
              </a:rPr>
              <a:t>× n  </a:t>
            </a: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个观测值 </a:t>
            </a:r>
            <a:r>
              <a:rPr lang="en-US" altLang="zh-CN" sz="2400" b="1" spc="175" dirty="0" err="1">
                <a:latin typeface="Arial"/>
                <a:cs typeface="Arial"/>
              </a:rPr>
              <a:t>x</a:t>
            </a:r>
            <a:r>
              <a:rPr lang="en-US" altLang="zh-CN" sz="2400" spc="262" baseline="-19097" dirty="0" err="1">
                <a:latin typeface="Arial Unicode MS"/>
                <a:cs typeface="Arial Unicode MS"/>
              </a:rPr>
              <a:t>ij</a:t>
            </a:r>
            <a:r>
              <a:rPr lang="zh-CN" altLang="en-US" sz="2400" spc="38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估计</a:t>
            </a:r>
            <a:r>
              <a:rPr sz="2400" spc="-25" dirty="0">
                <a:latin typeface="Arial Unicode MS"/>
                <a:cs typeface="Arial Unicode MS"/>
              </a:rPr>
              <a:t> </a:t>
            </a:r>
            <a:r>
              <a:rPr sz="2400" spc="-105" dirty="0">
                <a:latin typeface="Arial Unicode MS"/>
                <a:cs typeface="Arial Unicode MS"/>
              </a:rPr>
              <a:t>m</a:t>
            </a:r>
            <a:r>
              <a:rPr lang="en-US" sz="2400" spc="-105" dirty="0">
                <a:latin typeface="Arial Unicode MS"/>
                <a:cs typeface="Arial Unicode MS"/>
              </a:rPr>
              <a:t> </a:t>
            </a:r>
            <a:r>
              <a:rPr lang="zh-CN" altLang="en-US" sz="2400" spc="-10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个矩阵</a:t>
            </a:r>
            <a:r>
              <a:rPr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90" dirty="0">
                <a:latin typeface="Arial Unicode MS"/>
                <a:cs typeface="Arial Unicode MS"/>
              </a:rPr>
              <a:t>A</a:t>
            </a:r>
            <a:r>
              <a:rPr sz="2400" spc="135" baseline="-19097" dirty="0">
                <a:latin typeface="Arial Unicode MS"/>
                <a:cs typeface="Arial Unicode MS"/>
              </a:rPr>
              <a:t>i</a:t>
            </a:r>
            <a:r>
              <a:rPr lang="en-US" sz="2400" spc="135" baseline="-19097" dirty="0">
                <a:latin typeface="Arial Unicode MS"/>
                <a:cs typeface="Arial Unicode MS"/>
              </a:rPr>
              <a:t> </a:t>
            </a:r>
            <a:r>
              <a:rPr sz="2400" spc="90" dirty="0">
                <a:latin typeface="Arial Unicode MS"/>
                <a:cs typeface="Arial Unicode MS"/>
              </a:rPr>
              <a:t>, </a:t>
            </a:r>
            <a:r>
              <a:rPr sz="2400" spc="-105" dirty="0">
                <a:latin typeface="Arial Unicode MS"/>
                <a:cs typeface="Arial Unicode MS"/>
              </a:rPr>
              <a:t>m </a:t>
            </a:r>
            <a:r>
              <a:rPr lang="zh-CN" altLang="en-US" sz="2400" spc="-10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个矩阵</a:t>
            </a:r>
            <a:r>
              <a:rPr lang="zh-CN" altLang="en-US" sz="2400" spc="-105" dirty="0">
                <a:latin typeface="Arial Unicode MS"/>
                <a:cs typeface="Arial Unicode MS"/>
              </a:rPr>
              <a:t> </a:t>
            </a:r>
            <a:r>
              <a:rPr sz="2400" spc="65" dirty="0">
                <a:latin typeface="Arial Unicode MS"/>
                <a:cs typeface="Arial Unicode MS"/>
              </a:rPr>
              <a:t>b</a:t>
            </a:r>
            <a:r>
              <a:rPr sz="2400" spc="97" baseline="-19097" dirty="0">
                <a:latin typeface="Arial Unicode MS"/>
                <a:cs typeface="Arial Unicode MS"/>
              </a:rPr>
              <a:t>i</a:t>
            </a:r>
            <a:r>
              <a:rPr sz="2400" spc="50" dirty="0">
                <a:latin typeface="Arial Unicode MS"/>
                <a:cs typeface="Arial Unicode MS"/>
              </a:rPr>
              <a:t> </a:t>
            </a:r>
            <a:r>
              <a:rPr lang="zh-CN" altLang="en-US" sz="2400" spc="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en-US" sz="24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个位置</a:t>
            </a:r>
            <a:r>
              <a:rPr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b="1" spc="175" dirty="0" err="1">
                <a:latin typeface="Arial"/>
                <a:cs typeface="Arial"/>
              </a:rPr>
              <a:t>X</a:t>
            </a:r>
            <a:r>
              <a:rPr sz="2400" spc="262" baseline="-19097" dirty="0" err="1">
                <a:latin typeface="Arial Unicode MS"/>
                <a:cs typeface="Arial Unicode MS"/>
              </a:rPr>
              <a:t>j</a:t>
            </a:r>
            <a:endParaRPr sz="2400" dirty="0">
              <a:latin typeface="Arial Unicode MS"/>
              <a:cs typeface="Arial Unicode MS"/>
            </a:endParaRPr>
          </a:p>
          <a:p>
            <a:pPr marL="112395">
              <a:lnSpc>
                <a:spcPct val="100000"/>
              </a:lnSpc>
              <a:spcBef>
                <a:spcPts val="2725"/>
              </a:spcBef>
            </a:pPr>
            <a:r>
              <a:rPr lang="zh-CN" altLang="en-US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有多少方程和多少未知参数？</a:t>
            </a:r>
            <a:endParaRPr lang="en-US" sz="2400" spc="1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12395">
              <a:lnSpc>
                <a:spcPct val="100000"/>
              </a:lnSpc>
              <a:spcBef>
                <a:spcPts val="2725"/>
              </a:spcBef>
            </a:pPr>
            <a:r>
              <a:rPr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2m</a:t>
            </a:r>
            <a:r>
              <a:rPr lang="en-US" altLang="zh-CN" sz="2400" spc="-9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×</a:t>
            </a:r>
            <a:r>
              <a:rPr sz="24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方程</a:t>
            </a:r>
            <a:r>
              <a:rPr sz="2400" spc="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，</a:t>
            </a:r>
            <a:r>
              <a:rPr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8m</a:t>
            </a:r>
            <a:r>
              <a:rPr lang="en-US" altLang="zh-CN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+</a:t>
            </a:r>
            <a:r>
              <a:rPr sz="2400" spc="5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3n</a:t>
            </a:r>
            <a:r>
              <a:rPr lang="en-US" altLang="zh-CN" sz="2400" spc="5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</a:t>
            </a:r>
            <a:r>
              <a:rPr sz="2400" spc="1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8</a:t>
            </a:r>
            <a:r>
              <a:rPr lang="zh-CN" altLang="en-US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未知参数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85360" y="2414905"/>
            <a:ext cx="406400" cy="330200"/>
          </a:xfrm>
          <a:custGeom>
            <a:avLst/>
            <a:gdLst/>
            <a:ahLst/>
            <a:cxnLst/>
            <a:rect l="l" t="t" r="r" b="b"/>
            <a:pathLst>
              <a:path w="406400" h="3302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400714" y="330200"/>
                </a:lnTo>
                <a:lnTo>
                  <a:pt x="406400" y="324514"/>
                </a:lnTo>
                <a:lnTo>
                  <a:pt x="40640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406400" y="25400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  <a:path w="406400" h="330200">
                <a:moveTo>
                  <a:pt x="406400" y="25400"/>
                </a:moveTo>
                <a:lnTo>
                  <a:pt x="381000" y="25400"/>
                </a:lnTo>
                <a:lnTo>
                  <a:pt x="381000" y="304800"/>
                </a:lnTo>
                <a:lnTo>
                  <a:pt x="406400" y="304800"/>
                </a:lnTo>
                <a:lnTo>
                  <a:pt x="40640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7960" y="2414905"/>
            <a:ext cx="299720" cy="330200"/>
          </a:xfrm>
          <a:custGeom>
            <a:avLst/>
            <a:gdLst/>
            <a:ahLst/>
            <a:cxnLst/>
            <a:rect l="l" t="t" r="r" b="b"/>
            <a:pathLst>
              <a:path w="299720" h="330200">
                <a:moveTo>
                  <a:pt x="29403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294034" y="330200"/>
                </a:lnTo>
                <a:lnTo>
                  <a:pt x="299720" y="324514"/>
                </a:lnTo>
                <a:lnTo>
                  <a:pt x="29972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299720" y="25400"/>
                </a:lnTo>
                <a:lnTo>
                  <a:pt x="299720" y="5685"/>
                </a:lnTo>
                <a:lnTo>
                  <a:pt x="294034" y="0"/>
                </a:lnTo>
                <a:close/>
              </a:path>
              <a:path w="299720" h="330200">
                <a:moveTo>
                  <a:pt x="299720" y="25400"/>
                </a:moveTo>
                <a:lnTo>
                  <a:pt x="274320" y="25400"/>
                </a:lnTo>
                <a:lnTo>
                  <a:pt x="274320" y="304800"/>
                </a:lnTo>
                <a:lnTo>
                  <a:pt x="299720" y="304800"/>
                </a:lnTo>
                <a:lnTo>
                  <a:pt x="29972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28351" y="2312599"/>
            <a:ext cx="1777364" cy="4013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b="1" spc="30" dirty="0">
                <a:latin typeface="Times New Roman"/>
                <a:cs typeface="Times New Roman"/>
              </a:rPr>
              <a:t>x</a:t>
            </a:r>
            <a:r>
              <a:rPr sz="2100" i="1" spc="44" baseline="-23809" dirty="0">
                <a:latin typeface="Times New Roman"/>
                <a:cs typeface="Times New Roman"/>
              </a:rPr>
              <a:t>ij</a:t>
            </a:r>
            <a:r>
              <a:rPr sz="2100" i="1" spc="97" baseline="-23809" dirty="0">
                <a:latin typeface="Times New Roman"/>
                <a:cs typeface="Times New Roman"/>
              </a:rPr>
              <a:t> </a:t>
            </a:r>
            <a:r>
              <a:rPr sz="2450" spc="5" dirty="0">
                <a:latin typeface="Symbol"/>
                <a:cs typeface="Symbol"/>
              </a:rPr>
              <a:t></a:t>
            </a:r>
            <a:r>
              <a:rPr sz="2450" spc="-125" dirty="0">
                <a:latin typeface="Times New Roman"/>
                <a:cs typeface="Times New Roman"/>
              </a:rPr>
              <a:t> </a:t>
            </a:r>
            <a:r>
              <a:rPr sz="2450" b="1" spc="55" dirty="0">
                <a:latin typeface="Times New Roman"/>
                <a:cs typeface="Times New Roman"/>
              </a:rPr>
              <a:t>A</a:t>
            </a:r>
            <a:r>
              <a:rPr sz="2100" i="1" spc="82" baseline="-23809" dirty="0">
                <a:latin typeface="Times New Roman"/>
                <a:cs typeface="Times New Roman"/>
              </a:rPr>
              <a:t>i</a:t>
            </a:r>
            <a:r>
              <a:rPr sz="2450" b="1" spc="55" dirty="0">
                <a:latin typeface="Times New Roman"/>
                <a:cs typeface="Times New Roman"/>
              </a:rPr>
              <a:t>X</a:t>
            </a:r>
            <a:r>
              <a:rPr sz="2450" b="1" spc="-320" dirty="0">
                <a:latin typeface="Times New Roman"/>
                <a:cs typeface="Times New Roman"/>
              </a:rPr>
              <a:t> </a:t>
            </a:r>
            <a:r>
              <a:rPr sz="2100" i="1" spc="0" baseline="-23809" dirty="0">
                <a:latin typeface="Times New Roman"/>
                <a:cs typeface="Times New Roman"/>
              </a:rPr>
              <a:t>j</a:t>
            </a:r>
            <a:r>
              <a:rPr sz="2100" i="1" baseline="-23809" dirty="0">
                <a:latin typeface="Times New Roman"/>
                <a:cs typeface="Times New Roman"/>
              </a:rPr>
              <a:t> </a:t>
            </a:r>
            <a:r>
              <a:rPr sz="2450" spc="5" dirty="0">
                <a:latin typeface="Symbol"/>
                <a:cs typeface="Symbol"/>
              </a:rPr>
              <a:t></a:t>
            </a:r>
            <a:r>
              <a:rPr sz="2450" spc="-250" dirty="0">
                <a:latin typeface="Times New Roman"/>
                <a:cs typeface="Times New Roman"/>
              </a:rPr>
              <a:t> </a:t>
            </a:r>
            <a:r>
              <a:rPr sz="2450" b="1" spc="25" dirty="0">
                <a:latin typeface="Times New Roman"/>
                <a:cs typeface="Times New Roman"/>
              </a:rPr>
              <a:t>b</a:t>
            </a:r>
            <a:r>
              <a:rPr sz="2100" i="1" spc="37" baseline="-23809" dirty="0">
                <a:latin typeface="Times New Roman"/>
                <a:cs typeface="Times New Roman"/>
              </a:rPr>
              <a:t>i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57599" y="2255964"/>
            <a:ext cx="3784600" cy="77025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  <a:tabLst>
                <a:tab pos="1661160" algn="l"/>
              </a:tabLst>
            </a:pPr>
            <a:r>
              <a:rPr sz="1800" spc="60" dirty="0">
                <a:latin typeface="Arial Unicode MS"/>
                <a:cs typeface="Arial Unicode MS"/>
              </a:rPr>
              <a:t>for </a:t>
            </a:r>
            <a:r>
              <a:rPr sz="1800" spc="40" dirty="0">
                <a:latin typeface="Arial Unicode MS"/>
                <a:cs typeface="Arial Unicode MS"/>
              </a:rPr>
              <a:t>i </a:t>
            </a:r>
            <a:r>
              <a:rPr sz="1800" spc="50" dirty="0">
                <a:latin typeface="Arial Unicode MS"/>
                <a:cs typeface="Arial Unicode MS"/>
              </a:rPr>
              <a:t>=</a:t>
            </a:r>
            <a:r>
              <a:rPr sz="1800" spc="55" dirty="0">
                <a:latin typeface="Arial Unicode MS"/>
                <a:cs typeface="Arial Unicode MS"/>
              </a:rPr>
              <a:t> </a:t>
            </a:r>
            <a:r>
              <a:rPr sz="1800" spc="35" dirty="0">
                <a:latin typeface="Arial Unicode MS"/>
                <a:cs typeface="Arial Unicode MS"/>
              </a:rPr>
              <a:t>1,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spc="-50" dirty="0">
                <a:latin typeface="Arial Unicode MS"/>
                <a:cs typeface="Arial Unicode MS"/>
              </a:rPr>
              <a:t>…,m	</a:t>
            </a:r>
            <a:r>
              <a:rPr sz="1800" spc="35" dirty="0">
                <a:latin typeface="Arial Unicode MS"/>
                <a:cs typeface="Arial Unicode MS"/>
              </a:rPr>
              <a:t>and </a:t>
            </a:r>
            <a:r>
              <a:rPr sz="1800" spc="40" dirty="0">
                <a:latin typeface="Arial Unicode MS"/>
                <a:cs typeface="Arial Unicode MS"/>
              </a:rPr>
              <a:t>j </a:t>
            </a:r>
            <a:r>
              <a:rPr sz="1800" spc="50" dirty="0">
                <a:latin typeface="Arial Unicode MS"/>
                <a:cs typeface="Arial Unicode MS"/>
              </a:rPr>
              <a:t>= </a:t>
            </a:r>
            <a:r>
              <a:rPr sz="1800" spc="35" dirty="0">
                <a:latin typeface="Arial Unicode MS"/>
                <a:cs typeface="Arial Unicode MS"/>
              </a:rPr>
              <a:t>1, </a:t>
            </a:r>
            <a:r>
              <a:rPr sz="1800" spc="-105" dirty="0">
                <a:latin typeface="Arial Unicode MS"/>
                <a:cs typeface="Arial Unicode MS"/>
              </a:rPr>
              <a:t>…</a:t>
            </a:r>
            <a:r>
              <a:rPr sz="1800" spc="10" dirty="0">
                <a:latin typeface="Arial Unicode MS"/>
                <a:cs typeface="Arial Unicode MS"/>
              </a:rPr>
              <a:t> ,n</a:t>
            </a:r>
            <a:endParaRPr sz="1800" dirty="0">
              <a:latin typeface="Arial Unicode MS"/>
              <a:cs typeface="Arial Unicode MS"/>
            </a:endParaRPr>
          </a:p>
          <a:p>
            <a:pPr marL="927100">
              <a:lnSpc>
                <a:spcPct val="100000"/>
              </a:lnSpc>
              <a:spcBef>
                <a:spcPts val="840"/>
              </a:spcBef>
              <a:tabLst>
                <a:tab pos="2679065" algn="l"/>
              </a:tabLst>
            </a:pPr>
            <a:r>
              <a:rPr lang="zh-CN" altLang="en-US" sz="1600" spc="1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相机数量</a:t>
            </a:r>
            <a:r>
              <a:rPr sz="16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	</a:t>
            </a:r>
            <a:r>
              <a:rPr lang="en-US" sz="16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16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点个数</a:t>
            </a:r>
            <a:endParaRPr sz="16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721046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83" y="301020"/>
            <a:ext cx="37547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相似歧义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16849" y="5639971"/>
            <a:ext cx="7817484" cy="1172116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甚至（内参）已标定的摄像机也存在歧义</a:t>
            </a:r>
            <a:endParaRPr lang="en-US" altLang="zh-CN" sz="2400" spc="-5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对于已标定的摄像机，相似歧义是唯一的歧义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1400" spc="-5" dirty="0">
                <a:latin typeface="Arial Unicode MS"/>
                <a:cs typeface="Arial Unicode MS"/>
              </a:rPr>
              <a:t>[</a:t>
            </a:r>
            <a:r>
              <a:rPr sz="1400" spc="-5" dirty="0" err="1">
                <a:latin typeface="Arial Unicode MS"/>
                <a:cs typeface="Arial Unicode MS"/>
              </a:rPr>
              <a:t>Longuet</a:t>
            </a:r>
            <a:r>
              <a:rPr sz="1400" spc="-5" dirty="0">
                <a:latin typeface="Arial Unicode MS"/>
                <a:cs typeface="Arial Unicode MS"/>
              </a:rPr>
              <a:t>-Higgins</a:t>
            </a:r>
            <a:r>
              <a:rPr sz="1400" spc="-55" dirty="0">
                <a:latin typeface="Arial Unicode MS"/>
                <a:cs typeface="Arial Unicode MS"/>
              </a:rPr>
              <a:t> </a:t>
            </a:r>
            <a:r>
              <a:rPr sz="1400" spc="75" dirty="0">
                <a:latin typeface="Arial Unicode MS"/>
                <a:cs typeface="Arial Unicode MS"/>
              </a:rPr>
              <a:t>’81]</a:t>
            </a:r>
            <a:endParaRPr sz="1400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3586" y="1195128"/>
            <a:ext cx="8077834" cy="744371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8450" marR="5080" indent="-285750">
              <a:lnSpc>
                <a:spcPct val="100699"/>
              </a:lnSpc>
              <a:spcBef>
                <a:spcPts val="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场景由图像仅经过相似变换（旋转，平移，均匀伸缩）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298450" marR="5080" indent="-285750">
              <a:lnSpc>
                <a:spcPct val="100699"/>
              </a:lnSpc>
              <a:spcBef>
                <a:spcPts val="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这叫做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度量重构</a:t>
            </a:r>
            <a:endParaRPr sz="2500" b="1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62200" y="3028913"/>
            <a:ext cx="3926782" cy="1409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829026" y="3998963"/>
            <a:ext cx="349250" cy="503555"/>
          </a:xfrm>
          <a:custGeom>
            <a:avLst/>
            <a:gdLst/>
            <a:ahLst/>
            <a:cxnLst/>
            <a:rect l="l" t="t" r="r" b="b"/>
            <a:pathLst>
              <a:path w="349250" h="503554">
                <a:moveTo>
                  <a:pt x="0" y="0"/>
                </a:moveTo>
                <a:lnTo>
                  <a:pt x="349047" y="0"/>
                </a:lnTo>
                <a:lnTo>
                  <a:pt x="349047" y="503433"/>
                </a:lnTo>
                <a:lnTo>
                  <a:pt x="0" y="50343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7309" y="4527568"/>
            <a:ext cx="503555" cy="0"/>
          </a:xfrm>
          <a:custGeom>
            <a:avLst/>
            <a:gdLst/>
            <a:ahLst/>
            <a:cxnLst/>
            <a:rect l="l" t="t" r="r" b="b"/>
            <a:pathLst>
              <a:path w="503554">
                <a:moveTo>
                  <a:pt x="0" y="0"/>
                </a:moveTo>
                <a:lnTo>
                  <a:pt x="503432" y="0"/>
                </a:lnTo>
              </a:path>
            </a:pathLst>
          </a:custGeom>
          <a:ln w="503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7309" y="4502396"/>
            <a:ext cx="503555" cy="50800"/>
          </a:xfrm>
          <a:custGeom>
            <a:avLst/>
            <a:gdLst/>
            <a:ahLst/>
            <a:cxnLst/>
            <a:rect l="l" t="t" r="r" b="b"/>
            <a:pathLst>
              <a:path w="503554" h="50800">
                <a:moveTo>
                  <a:pt x="0" y="0"/>
                </a:moveTo>
                <a:lnTo>
                  <a:pt x="503433" y="0"/>
                </a:lnTo>
                <a:lnTo>
                  <a:pt x="503433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37188" y="4149992"/>
            <a:ext cx="349250" cy="503555"/>
          </a:xfrm>
          <a:custGeom>
            <a:avLst/>
            <a:gdLst/>
            <a:ahLst/>
            <a:cxnLst/>
            <a:rect l="l" t="t" r="r" b="b"/>
            <a:pathLst>
              <a:path w="349250" h="503554">
                <a:moveTo>
                  <a:pt x="0" y="0"/>
                </a:moveTo>
                <a:lnTo>
                  <a:pt x="349047" y="0"/>
                </a:lnTo>
                <a:lnTo>
                  <a:pt x="349047" y="503433"/>
                </a:lnTo>
                <a:lnTo>
                  <a:pt x="0" y="50343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65634" y="4250679"/>
            <a:ext cx="598170" cy="503555"/>
          </a:xfrm>
          <a:custGeom>
            <a:avLst/>
            <a:gdLst/>
            <a:ahLst/>
            <a:cxnLst/>
            <a:rect l="l" t="t" r="r" b="b"/>
            <a:pathLst>
              <a:path w="598170" h="503554">
                <a:moveTo>
                  <a:pt x="0" y="0"/>
                </a:moveTo>
                <a:lnTo>
                  <a:pt x="598018" y="0"/>
                </a:lnTo>
                <a:lnTo>
                  <a:pt x="598018" y="503433"/>
                </a:lnTo>
                <a:lnTo>
                  <a:pt x="0" y="50343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24218" y="4623221"/>
            <a:ext cx="566362" cy="52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68380" y="4393318"/>
            <a:ext cx="531495" cy="990600"/>
          </a:xfrm>
          <a:custGeom>
            <a:avLst/>
            <a:gdLst/>
            <a:ahLst/>
            <a:cxnLst/>
            <a:rect l="l" t="t" r="r" b="b"/>
            <a:pathLst>
              <a:path w="531495" h="990600">
                <a:moveTo>
                  <a:pt x="530955" y="990086"/>
                </a:moveTo>
                <a:lnTo>
                  <a:pt x="0" y="741737"/>
                </a:lnTo>
                <a:lnTo>
                  <a:pt x="0" y="0"/>
                </a:lnTo>
                <a:lnTo>
                  <a:pt x="530955" y="248348"/>
                </a:lnTo>
                <a:lnTo>
                  <a:pt x="530955" y="99008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29712" y="4426881"/>
            <a:ext cx="497205" cy="956944"/>
          </a:xfrm>
          <a:custGeom>
            <a:avLst/>
            <a:gdLst/>
            <a:ahLst/>
            <a:cxnLst/>
            <a:rect l="l" t="t" r="r" b="b"/>
            <a:pathLst>
              <a:path w="497204" h="956945">
                <a:moveTo>
                  <a:pt x="0" y="956523"/>
                </a:moveTo>
                <a:lnTo>
                  <a:pt x="496721" y="724187"/>
                </a:lnTo>
                <a:lnTo>
                  <a:pt x="496721" y="0"/>
                </a:lnTo>
                <a:lnTo>
                  <a:pt x="0" y="232335"/>
                </a:lnTo>
                <a:lnTo>
                  <a:pt x="0" y="956523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10122" y="4758141"/>
            <a:ext cx="36830" cy="40005"/>
          </a:xfrm>
          <a:custGeom>
            <a:avLst/>
            <a:gdLst/>
            <a:ahLst/>
            <a:cxnLst/>
            <a:rect l="l" t="t" r="r" b="b"/>
            <a:pathLst>
              <a:path w="36829" h="40004">
                <a:moveTo>
                  <a:pt x="18122" y="0"/>
                </a:moveTo>
                <a:lnTo>
                  <a:pt x="11068" y="1553"/>
                </a:lnTo>
                <a:lnTo>
                  <a:pt x="5308" y="5790"/>
                </a:lnTo>
                <a:lnTo>
                  <a:pt x="1424" y="12075"/>
                </a:lnTo>
                <a:lnTo>
                  <a:pt x="0" y="19771"/>
                </a:lnTo>
                <a:lnTo>
                  <a:pt x="1424" y="27466"/>
                </a:lnTo>
                <a:lnTo>
                  <a:pt x="5308" y="33750"/>
                </a:lnTo>
                <a:lnTo>
                  <a:pt x="11068" y="37987"/>
                </a:lnTo>
                <a:lnTo>
                  <a:pt x="18122" y="39541"/>
                </a:lnTo>
                <a:lnTo>
                  <a:pt x="25177" y="37987"/>
                </a:lnTo>
                <a:lnTo>
                  <a:pt x="30937" y="33750"/>
                </a:lnTo>
                <a:lnTo>
                  <a:pt x="34821" y="27466"/>
                </a:lnTo>
                <a:lnTo>
                  <a:pt x="36245" y="19771"/>
                </a:lnTo>
                <a:lnTo>
                  <a:pt x="34821" y="12075"/>
                </a:lnTo>
                <a:lnTo>
                  <a:pt x="30937" y="5790"/>
                </a:lnTo>
                <a:lnTo>
                  <a:pt x="25177" y="1553"/>
                </a:lnTo>
                <a:lnTo>
                  <a:pt x="181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10122" y="4758141"/>
            <a:ext cx="36830" cy="40005"/>
          </a:xfrm>
          <a:custGeom>
            <a:avLst/>
            <a:gdLst/>
            <a:ahLst/>
            <a:cxnLst/>
            <a:rect l="l" t="t" r="r" b="b"/>
            <a:pathLst>
              <a:path w="36829" h="40004">
                <a:moveTo>
                  <a:pt x="0" y="19771"/>
                </a:moveTo>
                <a:lnTo>
                  <a:pt x="1424" y="12075"/>
                </a:lnTo>
                <a:lnTo>
                  <a:pt x="5308" y="5790"/>
                </a:lnTo>
                <a:lnTo>
                  <a:pt x="11069" y="1553"/>
                </a:lnTo>
                <a:lnTo>
                  <a:pt x="18123" y="0"/>
                </a:lnTo>
                <a:lnTo>
                  <a:pt x="25177" y="1553"/>
                </a:lnTo>
                <a:lnTo>
                  <a:pt x="30938" y="5790"/>
                </a:lnTo>
                <a:lnTo>
                  <a:pt x="34822" y="12075"/>
                </a:lnTo>
                <a:lnTo>
                  <a:pt x="36247" y="19771"/>
                </a:lnTo>
                <a:lnTo>
                  <a:pt x="34822" y="27466"/>
                </a:lnTo>
                <a:lnTo>
                  <a:pt x="30938" y="33751"/>
                </a:lnTo>
                <a:lnTo>
                  <a:pt x="25177" y="37988"/>
                </a:lnTo>
                <a:lnTo>
                  <a:pt x="18123" y="39542"/>
                </a:lnTo>
                <a:lnTo>
                  <a:pt x="11069" y="37988"/>
                </a:lnTo>
                <a:lnTo>
                  <a:pt x="5308" y="33751"/>
                </a:lnTo>
                <a:lnTo>
                  <a:pt x="1424" y="27466"/>
                </a:lnTo>
                <a:lnTo>
                  <a:pt x="0" y="19771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10122" y="5126653"/>
            <a:ext cx="36830" cy="40005"/>
          </a:xfrm>
          <a:custGeom>
            <a:avLst/>
            <a:gdLst/>
            <a:ahLst/>
            <a:cxnLst/>
            <a:rect l="l" t="t" r="r" b="b"/>
            <a:pathLst>
              <a:path w="36829" h="40004">
                <a:moveTo>
                  <a:pt x="18122" y="0"/>
                </a:moveTo>
                <a:lnTo>
                  <a:pt x="11068" y="1553"/>
                </a:lnTo>
                <a:lnTo>
                  <a:pt x="5308" y="5790"/>
                </a:lnTo>
                <a:lnTo>
                  <a:pt x="1424" y="12075"/>
                </a:lnTo>
                <a:lnTo>
                  <a:pt x="0" y="19771"/>
                </a:lnTo>
                <a:lnTo>
                  <a:pt x="1424" y="27467"/>
                </a:lnTo>
                <a:lnTo>
                  <a:pt x="5308" y="33751"/>
                </a:lnTo>
                <a:lnTo>
                  <a:pt x="11068" y="37988"/>
                </a:lnTo>
                <a:lnTo>
                  <a:pt x="18122" y="39542"/>
                </a:lnTo>
                <a:lnTo>
                  <a:pt x="25177" y="37988"/>
                </a:lnTo>
                <a:lnTo>
                  <a:pt x="30937" y="33751"/>
                </a:lnTo>
                <a:lnTo>
                  <a:pt x="34821" y="27467"/>
                </a:lnTo>
                <a:lnTo>
                  <a:pt x="36245" y="19771"/>
                </a:lnTo>
                <a:lnTo>
                  <a:pt x="34821" y="12075"/>
                </a:lnTo>
                <a:lnTo>
                  <a:pt x="30937" y="5790"/>
                </a:lnTo>
                <a:lnTo>
                  <a:pt x="25177" y="1553"/>
                </a:lnTo>
                <a:lnTo>
                  <a:pt x="181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10122" y="5126653"/>
            <a:ext cx="36830" cy="40005"/>
          </a:xfrm>
          <a:custGeom>
            <a:avLst/>
            <a:gdLst/>
            <a:ahLst/>
            <a:cxnLst/>
            <a:rect l="l" t="t" r="r" b="b"/>
            <a:pathLst>
              <a:path w="36829" h="40004">
                <a:moveTo>
                  <a:pt x="0" y="19771"/>
                </a:moveTo>
                <a:lnTo>
                  <a:pt x="1424" y="12075"/>
                </a:lnTo>
                <a:lnTo>
                  <a:pt x="5308" y="5790"/>
                </a:lnTo>
                <a:lnTo>
                  <a:pt x="11069" y="1553"/>
                </a:lnTo>
                <a:lnTo>
                  <a:pt x="18123" y="0"/>
                </a:lnTo>
                <a:lnTo>
                  <a:pt x="25177" y="1553"/>
                </a:lnTo>
                <a:lnTo>
                  <a:pt x="30938" y="5790"/>
                </a:lnTo>
                <a:lnTo>
                  <a:pt x="34822" y="12075"/>
                </a:lnTo>
                <a:lnTo>
                  <a:pt x="36247" y="19771"/>
                </a:lnTo>
                <a:lnTo>
                  <a:pt x="34822" y="27466"/>
                </a:lnTo>
                <a:lnTo>
                  <a:pt x="30938" y="33751"/>
                </a:lnTo>
                <a:lnTo>
                  <a:pt x="25177" y="37988"/>
                </a:lnTo>
                <a:lnTo>
                  <a:pt x="18123" y="39542"/>
                </a:lnTo>
                <a:lnTo>
                  <a:pt x="11069" y="37988"/>
                </a:lnTo>
                <a:lnTo>
                  <a:pt x="5308" y="33751"/>
                </a:lnTo>
                <a:lnTo>
                  <a:pt x="1424" y="27466"/>
                </a:lnTo>
                <a:lnTo>
                  <a:pt x="0" y="19771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01216" y="4891101"/>
            <a:ext cx="64942" cy="64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53459" y="4838208"/>
            <a:ext cx="776605" cy="85725"/>
          </a:xfrm>
          <a:custGeom>
            <a:avLst/>
            <a:gdLst/>
            <a:ahLst/>
            <a:cxnLst/>
            <a:rect l="l" t="t" r="r" b="b"/>
            <a:pathLst>
              <a:path w="776604" h="85725">
                <a:moveTo>
                  <a:pt x="0" y="85366"/>
                </a:moveTo>
                <a:lnTo>
                  <a:pt x="7764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47668" y="4937554"/>
            <a:ext cx="795020" cy="92075"/>
          </a:xfrm>
          <a:custGeom>
            <a:avLst/>
            <a:gdLst/>
            <a:ahLst/>
            <a:cxnLst/>
            <a:rect l="l" t="t" r="r" b="b"/>
            <a:pathLst>
              <a:path w="795020" h="92075">
                <a:moveTo>
                  <a:pt x="0" y="0"/>
                </a:moveTo>
                <a:lnTo>
                  <a:pt x="794565" y="9146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72849" y="4888415"/>
            <a:ext cx="68896" cy="68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40389" y="4783518"/>
            <a:ext cx="789940" cy="61594"/>
          </a:xfrm>
          <a:custGeom>
            <a:avLst/>
            <a:gdLst/>
            <a:ahLst/>
            <a:cxnLst/>
            <a:rect l="l" t="t" r="r" b="b"/>
            <a:pathLst>
              <a:path w="789939" h="61595">
                <a:moveTo>
                  <a:pt x="0" y="0"/>
                </a:moveTo>
                <a:lnTo>
                  <a:pt x="789324" y="612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40389" y="5031002"/>
            <a:ext cx="794385" cy="107950"/>
          </a:xfrm>
          <a:custGeom>
            <a:avLst/>
            <a:gdLst/>
            <a:ahLst/>
            <a:cxnLst/>
            <a:rect l="l" t="t" r="r" b="b"/>
            <a:pathLst>
              <a:path w="794385" h="107950">
                <a:moveTo>
                  <a:pt x="0" y="107782"/>
                </a:moveTo>
                <a:lnTo>
                  <a:pt x="79435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92148" y="4783923"/>
            <a:ext cx="322580" cy="20955"/>
          </a:xfrm>
          <a:custGeom>
            <a:avLst/>
            <a:gdLst/>
            <a:ahLst/>
            <a:cxnLst/>
            <a:rect l="l" t="t" r="r" b="b"/>
            <a:pathLst>
              <a:path w="322579" h="20954">
                <a:moveTo>
                  <a:pt x="0" y="20532"/>
                </a:moveTo>
                <a:lnTo>
                  <a:pt x="32239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96986" y="5084893"/>
            <a:ext cx="327660" cy="45720"/>
          </a:xfrm>
          <a:custGeom>
            <a:avLst/>
            <a:gdLst/>
            <a:ahLst/>
            <a:cxnLst/>
            <a:rect l="l" t="t" r="r" b="b"/>
            <a:pathLst>
              <a:path w="327660" h="45720">
                <a:moveTo>
                  <a:pt x="0" y="0"/>
                </a:moveTo>
                <a:lnTo>
                  <a:pt x="327232" y="4510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11410" y="4791757"/>
            <a:ext cx="64942" cy="64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11410" y="5007227"/>
            <a:ext cx="64942" cy="64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20284" y="4872558"/>
            <a:ext cx="665480" cy="48260"/>
          </a:xfrm>
          <a:custGeom>
            <a:avLst/>
            <a:gdLst/>
            <a:ahLst/>
            <a:cxnLst/>
            <a:rect l="l" t="t" r="r" b="b"/>
            <a:pathLst>
              <a:path w="665479" h="48260">
                <a:moveTo>
                  <a:pt x="0" y="0"/>
                </a:moveTo>
                <a:lnTo>
                  <a:pt x="665265" y="480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20284" y="4922863"/>
            <a:ext cx="665480" cy="95250"/>
          </a:xfrm>
          <a:custGeom>
            <a:avLst/>
            <a:gdLst/>
            <a:ahLst/>
            <a:cxnLst/>
            <a:rect l="l" t="t" r="r" b="b"/>
            <a:pathLst>
              <a:path w="665479" h="95250">
                <a:moveTo>
                  <a:pt x="0" y="94683"/>
                </a:moveTo>
                <a:lnTo>
                  <a:pt x="66526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68041" y="4840085"/>
            <a:ext cx="64942" cy="64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041" y="4985075"/>
            <a:ext cx="64942" cy="64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54218" y="4392805"/>
            <a:ext cx="323215" cy="76200"/>
          </a:xfrm>
          <a:custGeom>
            <a:avLst/>
            <a:gdLst/>
            <a:ahLst/>
            <a:cxnLst/>
            <a:rect l="l" t="t" r="r" b="b"/>
            <a:pathLst>
              <a:path w="323214" h="76200">
                <a:moveTo>
                  <a:pt x="0" y="0"/>
                </a:moveTo>
                <a:lnTo>
                  <a:pt x="322582" y="0"/>
                </a:lnTo>
                <a:lnTo>
                  <a:pt x="322582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828339" y="4036476"/>
            <a:ext cx="97895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Similarity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058" y="1078674"/>
            <a:ext cx="7677784" cy="365356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699"/>
              </a:lnSpc>
              <a:spcBef>
                <a:spcPts val="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仅凭图像无法估计场景的绝对尺度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4683" y="301020"/>
            <a:ext cx="375475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10" dirty="0">
                <a:latin typeface="黑体" panose="02010609060101010101" pitchFamily="49" charset="-122"/>
                <a:ea typeface="黑体" panose="02010609060101010101" pitchFamily="49" charset="-122"/>
              </a:rPr>
              <a:t>相似歧义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2306400"/>
            <a:ext cx="5052377" cy="4522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3598" y="3506161"/>
            <a:ext cx="450215" cy="593090"/>
          </a:xfrm>
          <a:custGeom>
            <a:avLst/>
            <a:gdLst/>
            <a:ahLst/>
            <a:cxnLst/>
            <a:rect l="l" t="t" r="r" b="b"/>
            <a:pathLst>
              <a:path w="450214" h="593089">
                <a:moveTo>
                  <a:pt x="240004" y="0"/>
                </a:moveTo>
                <a:lnTo>
                  <a:pt x="0" y="102692"/>
                </a:lnTo>
                <a:lnTo>
                  <a:pt x="209829" y="593087"/>
                </a:lnTo>
                <a:lnTo>
                  <a:pt x="449833" y="490395"/>
                </a:lnTo>
                <a:lnTo>
                  <a:pt x="2400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29164" y="3491726"/>
            <a:ext cx="478790" cy="622300"/>
          </a:xfrm>
          <a:custGeom>
            <a:avLst/>
            <a:gdLst/>
            <a:ahLst/>
            <a:cxnLst/>
            <a:rect l="l" t="t" r="r" b="b"/>
            <a:pathLst>
              <a:path w="478789" h="622300">
                <a:moveTo>
                  <a:pt x="255891" y="0"/>
                </a:moveTo>
                <a:lnTo>
                  <a:pt x="2990" y="108210"/>
                </a:lnTo>
                <a:lnTo>
                  <a:pt x="0" y="115674"/>
                </a:lnTo>
                <a:lnTo>
                  <a:pt x="215347" y="618966"/>
                </a:lnTo>
                <a:lnTo>
                  <a:pt x="222812" y="621957"/>
                </a:lnTo>
                <a:lnTo>
                  <a:pt x="295514" y="590849"/>
                </a:lnTo>
                <a:lnTo>
                  <a:pt x="230944" y="590849"/>
                </a:lnTo>
                <a:lnTo>
                  <a:pt x="31107" y="123807"/>
                </a:lnTo>
                <a:lnTo>
                  <a:pt x="247759" y="31107"/>
                </a:lnTo>
                <a:lnTo>
                  <a:pt x="275386" y="31107"/>
                </a:lnTo>
                <a:lnTo>
                  <a:pt x="263356" y="2990"/>
                </a:lnTo>
                <a:lnTo>
                  <a:pt x="255891" y="0"/>
                </a:lnTo>
                <a:close/>
              </a:path>
              <a:path w="478789" h="622300">
                <a:moveTo>
                  <a:pt x="275386" y="31107"/>
                </a:moveTo>
                <a:lnTo>
                  <a:pt x="247759" y="31107"/>
                </a:lnTo>
                <a:lnTo>
                  <a:pt x="447596" y="498149"/>
                </a:lnTo>
                <a:lnTo>
                  <a:pt x="230944" y="590849"/>
                </a:lnTo>
                <a:lnTo>
                  <a:pt x="295514" y="590849"/>
                </a:lnTo>
                <a:lnTo>
                  <a:pt x="475712" y="513746"/>
                </a:lnTo>
                <a:lnTo>
                  <a:pt x="478703" y="506281"/>
                </a:lnTo>
                <a:lnTo>
                  <a:pt x="275386" y="311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3000" y="2209786"/>
            <a:ext cx="7162800" cy="4648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4139" y="231965"/>
            <a:ext cx="6266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解决相似歧义</a:t>
            </a:r>
            <a:endParaRPr spc="-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8523" y="5574474"/>
            <a:ext cx="7209790" cy="399468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36345" marR="5080" indent="-1224280" algn="ctr">
              <a:lnSpc>
                <a:spcPts val="3329"/>
              </a:lnSpc>
              <a:spcBef>
                <a:spcPts val="235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标定相机时，我们会认为假设一个世界坐标系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42925" y="1404868"/>
            <a:ext cx="8296275" cy="3776732"/>
            <a:chOff x="542925" y="1404868"/>
            <a:chExt cx="8296275" cy="3776732"/>
          </a:xfrm>
        </p:grpSpPr>
        <p:sp>
          <p:nvSpPr>
            <p:cNvPr id="2" name="object 2"/>
            <p:cNvSpPr/>
            <p:nvPr/>
          </p:nvSpPr>
          <p:spPr>
            <a:xfrm>
              <a:off x="542925" y="1404868"/>
              <a:ext cx="7981950" cy="35528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5638800" y="1752600"/>
              <a:ext cx="3200400" cy="3429000"/>
            </a:xfrm>
            <a:custGeom>
              <a:avLst/>
              <a:gdLst/>
              <a:ahLst/>
              <a:cxnLst/>
              <a:rect l="l" t="t" r="r" b="b"/>
              <a:pathLst>
                <a:path w="3200400" h="3429000">
                  <a:moveTo>
                    <a:pt x="0" y="3429000"/>
                  </a:moveTo>
                  <a:lnTo>
                    <a:pt x="3200400" y="3429000"/>
                  </a:lnTo>
                  <a:lnTo>
                    <a:pt x="32004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092065" y="1696143"/>
              <a:ext cx="136652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pc="30" dirty="0">
                  <a:latin typeface="黑体" panose="02010609060101010101" pitchFamily="49" charset="-122"/>
                  <a:ea typeface="黑体" panose="02010609060101010101" pitchFamily="49" charset="-122"/>
                  <a:cs typeface="Arial Unicode MS"/>
                </a:rPr>
                <a:t>标定装置</a:t>
              </a:r>
              <a:endParaRPr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197100" y="2458967"/>
              <a:ext cx="177800" cy="1778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77000" y="338606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40"/>
                  </a:lnTo>
                  <a:lnTo>
                    <a:pt x="0" y="76201"/>
                  </a:lnTo>
                  <a:lnTo>
                    <a:pt x="5988" y="105861"/>
                  </a:lnTo>
                  <a:lnTo>
                    <a:pt x="22318" y="130082"/>
                  </a:lnTo>
                  <a:lnTo>
                    <a:pt x="46539" y="146413"/>
                  </a:lnTo>
                  <a:lnTo>
                    <a:pt x="76200" y="152401"/>
                  </a:lnTo>
                  <a:lnTo>
                    <a:pt x="105860" y="146413"/>
                  </a:lnTo>
                  <a:lnTo>
                    <a:pt x="130081" y="130082"/>
                  </a:lnTo>
                  <a:lnTo>
                    <a:pt x="146411" y="105861"/>
                  </a:lnTo>
                  <a:lnTo>
                    <a:pt x="152400" y="76201"/>
                  </a:lnTo>
                  <a:lnTo>
                    <a:pt x="146411" y="46540"/>
                  </a:lnTo>
                  <a:lnTo>
                    <a:pt x="130081" y="22318"/>
                  </a:lnTo>
                  <a:lnTo>
                    <a:pt x="105860" y="5988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77000" y="338606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76200"/>
                  </a:moveTo>
                  <a:lnTo>
                    <a:pt x="5988" y="105861"/>
                  </a:lnTo>
                  <a:lnTo>
                    <a:pt x="22318" y="130082"/>
                  </a:lnTo>
                  <a:lnTo>
                    <a:pt x="46539" y="146412"/>
                  </a:lnTo>
                  <a:lnTo>
                    <a:pt x="76200" y="152401"/>
                  </a:lnTo>
                  <a:lnTo>
                    <a:pt x="105860" y="146412"/>
                  </a:lnTo>
                  <a:lnTo>
                    <a:pt x="130081" y="130082"/>
                  </a:lnTo>
                  <a:lnTo>
                    <a:pt x="146411" y="105861"/>
                  </a:lnTo>
                  <a:lnTo>
                    <a:pt x="152400" y="76200"/>
                  </a:lnTo>
                  <a:lnTo>
                    <a:pt x="146411" y="46539"/>
                  </a:lnTo>
                  <a:lnTo>
                    <a:pt x="130081" y="22318"/>
                  </a:lnTo>
                  <a:lnTo>
                    <a:pt x="105860" y="5988"/>
                  </a:ln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7178040" y="2643732"/>
              <a:ext cx="219710" cy="38798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2620"/>
                </a:lnSpc>
              </a:pPr>
              <a:r>
                <a:rPr sz="2400" b="1" i="1" spc="-670" dirty="0">
                  <a:latin typeface="Times New Roman"/>
                  <a:cs typeface="Times New Roman"/>
                </a:rPr>
                <a:t>j</a:t>
              </a:r>
              <a:r>
                <a:rPr sz="2400" b="1" i="1" spc="-5" dirty="0">
                  <a:latin typeface="Times New Roman"/>
                  <a:cs typeface="Times New Roman"/>
                </a:rPr>
                <a:t>j</a:t>
              </a:r>
              <a:r>
                <a:rPr sz="2400" b="1" i="1" spc="-1604" baseline="-19097" dirty="0">
                  <a:latin typeface="Times New Roman"/>
                  <a:cs typeface="Times New Roman"/>
                </a:rPr>
                <a:t>C</a:t>
              </a:r>
              <a:r>
                <a:rPr sz="2400" b="1" i="1" baseline="-19097" dirty="0">
                  <a:latin typeface="Times New Roman"/>
                  <a:cs typeface="Times New Roman"/>
                </a:rPr>
                <a:t>C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638800" y="2590800"/>
              <a:ext cx="2465256" cy="24639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77000" y="338606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40"/>
                  </a:lnTo>
                  <a:lnTo>
                    <a:pt x="0" y="76201"/>
                  </a:lnTo>
                  <a:lnTo>
                    <a:pt x="5988" y="105861"/>
                  </a:lnTo>
                  <a:lnTo>
                    <a:pt x="22318" y="130082"/>
                  </a:lnTo>
                  <a:lnTo>
                    <a:pt x="46539" y="146413"/>
                  </a:lnTo>
                  <a:lnTo>
                    <a:pt x="76200" y="152401"/>
                  </a:lnTo>
                  <a:lnTo>
                    <a:pt x="105860" y="146413"/>
                  </a:lnTo>
                  <a:lnTo>
                    <a:pt x="130081" y="130082"/>
                  </a:lnTo>
                  <a:lnTo>
                    <a:pt x="146411" y="105861"/>
                  </a:lnTo>
                  <a:lnTo>
                    <a:pt x="152400" y="76201"/>
                  </a:lnTo>
                  <a:lnTo>
                    <a:pt x="146411" y="46540"/>
                  </a:lnTo>
                  <a:lnTo>
                    <a:pt x="130081" y="22318"/>
                  </a:lnTo>
                  <a:lnTo>
                    <a:pt x="105860" y="5988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77000" y="338606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76200"/>
                  </a:moveTo>
                  <a:lnTo>
                    <a:pt x="5988" y="105861"/>
                  </a:lnTo>
                  <a:lnTo>
                    <a:pt x="22318" y="130082"/>
                  </a:lnTo>
                  <a:lnTo>
                    <a:pt x="46539" y="146412"/>
                  </a:lnTo>
                  <a:lnTo>
                    <a:pt x="76200" y="152401"/>
                  </a:lnTo>
                  <a:lnTo>
                    <a:pt x="105860" y="146412"/>
                  </a:lnTo>
                  <a:lnTo>
                    <a:pt x="130081" y="130082"/>
                  </a:lnTo>
                  <a:lnTo>
                    <a:pt x="146411" y="105861"/>
                  </a:lnTo>
                  <a:lnTo>
                    <a:pt x="152400" y="76200"/>
                  </a:lnTo>
                  <a:lnTo>
                    <a:pt x="146411" y="46539"/>
                  </a:lnTo>
                  <a:lnTo>
                    <a:pt x="130081" y="22318"/>
                  </a:lnTo>
                  <a:lnTo>
                    <a:pt x="105860" y="5988"/>
                  </a:ln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75112" y="2725181"/>
              <a:ext cx="473709" cy="584835"/>
            </a:xfrm>
            <a:custGeom>
              <a:avLst/>
              <a:gdLst/>
              <a:ahLst/>
              <a:cxnLst/>
              <a:rect l="l" t="t" r="r" b="b"/>
              <a:pathLst>
                <a:path w="473709" h="584835">
                  <a:moveTo>
                    <a:pt x="0" y="584775"/>
                  </a:moveTo>
                  <a:lnTo>
                    <a:pt x="473673" y="584775"/>
                  </a:lnTo>
                  <a:lnTo>
                    <a:pt x="473673" y="0"/>
                  </a:lnTo>
                  <a:lnTo>
                    <a:pt x="0" y="0"/>
                  </a:lnTo>
                  <a:lnTo>
                    <a:pt x="0" y="584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77878" y="2510645"/>
              <a:ext cx="4199255" cy="1014730"/>
            </a:xfrm>
            <a:custGeom>
              <a:avLst/>
              <a:gdLst/>
              <a:ahLst/>
              <a:cxnLst/>
              <a:rect l="l" t="t" r="r" b="b"/>
              <a:pathLst>
                <a:path w="4199255" h="1014729">
                  <a:moveTo>
                    <a:pt x="16243" y="0"/>
                  </a:moveTo>
                  <a:lnTo>
                    <a:pt x="0" y="74448"/>
                  </a:lnTo>
                  <a:lnTo>
                    <a:pt x="3967653" y="940117"/>
                  </a:lnTo>
                  <a:lnTo>
                    <a:pt x="3951410" y="1014566"/>
                  </a:lnTo>
                  <a:lnTo>
                    <a:pt x="4199121" y="951623"/>
                  </a:lnTo>
                  <a:lnTo>
                    <a:pt x="4092495" y="865670"/>
                  </a:lnTo>
                  <a:lnTo>
                    <a:pt x="3983897" y="865670"/>
                  </a:lnTo>
                  <a:lnTo>
                    <a:pt x="16243" y="0"/>
                  </a:lnTo>
                  <a:close/>
                </a:path>
                <a:path w="4199255" h="1014729">
                  <a:moveTo>
                    <a:pt x="4000140" y="791221"/>
                  </a:moveTo>
                  <a:lnTo>
                    <a:pt x="3983897" y="865670"/>
                  </a:lnTo>
                  <a:lnTo>
                    <a:pt x="4092495" y="865670"/>
                  </a:lnTo>
                  <a:lnTo>
                    <a:pt x="4000140" y="79122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427416" y="1969966"/>
              <a:ext cx="876935" cy="1218923"/>
            </a:xfrm>
            <a:prstGeom prst="rect">
              <a:avLst/>
            </a:prstGeom>
          </p:spPr>
          <p:txBody>
            <a:bodyPr vert="horz" wrap="square" lIns="0" tIns="18605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465"/>
                </a:spcBef>
              </a:pPr>
              <a:r>
                <a:rPr lang="zh-CN" altLang="en-US" spc="55" dirty="0">
                  <a:latin typeface="黑体" panose="02010609060101010101" pitchFamily="49" charset="-122"/>
                  <a:ea typeface="黑体" panose="02010609060101010101" pitchFamily="49" charset="-122"/>
                  <a:cs typeface="Arial Unicode MS"/>
                </a:rPr>
                <a:t>图像</a:t>
              </a:r>
              <a:endParaRPr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endParaRPr>
            </a:p>
            <a:p>
              <a:pPr marL="139065">
                <a:lnSpc>
                  <a:spcPct val="100000"/>
                </a:lnSpc>
                <a:spcBef>
                  <a:spcPts val="1825"/>
                </a:spcBef>
              </a:pPr>
              <a:r>
                <a:rPr sz="3200" spc="100" dirty="0">
                  <a:latin typeface="Arial Unicode MS"/>
                  <a:cs typeface="Arial Unicode MS"/>
                </a:rPr>
                <a:t>p</a:t>
              </a:r>
              <a:r>
                <a:rPr sz="3150" spc="150" baseline="-19841" dirty="0">
                  <a:latin typeface="Arial Unicode MS"/>
                  <a:cs typeface="Arial Unicode MS"/>
                </a:rPr>
                <a:t>i</a:t>
              </a:r>
              <a:endParaRPr sz="3150" baseline="-19841" dirty="0">
                <a:latin typeface="Arial Unicode MS"/>
                <a:cs typeface="Arial Unicode MS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82540" y="6464843"/>
            <a:ext cx="11899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r>
              <a:rPr sz="17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501574"/>
            <a:ext cx="1477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Silvio Savarese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6837" y="6441249"/>
            <a:ext cx="8883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FFFFFF"/>
                </a:solidFill>
                <a:latin typeface="Arial Unicode MS"/>
                <a:cs typeface="Arial Unicode MS"/>
              </a:rPr>
              <a:t>3</a:t>
            </a:r>
            <a:r>
              <a:rPr sz="1600" spc="90" dirty="0">
                <a:solidFill>
                  <a:srgbClr val="FFFFFF"/>
                </a:solidFill>
                <a:latin typeface="Arial Unicode MS"/>
                <a:cs typeface="Arial Unicode MS"/>
              </a:rPr>
              <a:t>1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35" dirty="0">
                <a:solidFill>
                  <a:srgbClr val="FFFFFF"/>
                </a:solidFill>
                <a:latin typeface="Arial Unicode MS"/>
                <a:cs typeface="Arial Unicode MS"/>
              </a:rPr>
              <a:t>J</a:t>
            </a:r>
            <a:r>
              <a:rPr sz="1600" spc="-40" dirty="0">
                <a:solidFill>
                  <a:srgbClr val="FFFFFF"/>
                </a:solidFill>
                <a:latin typeface="Arial Unicode MS"/>
                <a:cs typeface="Arial Unicode MS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Arial Unicode MS"/>
                <a:cs typeface="Arial Unicode MS"/>
              </a:rPr>
              <a:t>n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25" dirty="0">
                <a:solidFill>
                  <a:srgbClr val="FFFFFF"/>
                </a:solidFill>
                <a:latin typeface="Arial Unicode MS"/>
                <a:cs typeface="Arial Unicode MS"/>
              </a:rPr>
              <a:t>18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49954" y="179033"/>
            <a:ext cx="2133600" cy="2717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5801"/>
            <a:ext cx="28968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latin typeface="黑体" panose="02010609060101010101" pitchFamily="49" charset="-122"/>
                <a:ea typeface="黑体" panose="02010609060101010101" pitchFamily="49" charset="-122"/>
              </a:rPr>
              <a:t>Lecture</a:t>
            </a:r>
            <a:r>
              <a:rPr sz="4800" spc="-8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sz="4800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535940" y="1528647"/>
            <a:ext cx="5860415" cy="3169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800" spc="-10" dirty="0">
                <a:latin typeface="黑体" panose="02010609060101010101" pitchFamily="49" charset="-122"/>
                <a:ea typeface="黑体" panose="02010609060101010101" pitchFamily="49" charset="-122"/>
              </a:rPr>
              <a:t>多视图几何</a:t>
            </a:r>
            <a:endParaRPr sz="4800" spc="-1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spcBef>
                <a:spcPts val="4180"/>
              </a:spcBef>
              <a:buChar char="•"/>
              <a:tabLst>
                <a:tab pos="450850" algn="l"/>
              </a:tabLst>
            </a:pPr>
            <a:r>
              <a:rPr lang="en-US" altLang="zh-CN" sz="2400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  <a:r>
              <a:rPr lang="zh-CN" altLang="en-US" sz="2400" spc="-15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仿射</a:t>
            </a:r>
            <a:r>
              <a:rPr lang="en-US" altLang="zh-CN" sz="2400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透视</a:t>
            </a:r>
            <a:r>
              <a:rPr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  <a:endParaRPr lang="en-US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6201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096" y="100006"/>
            <a:ext cx="6355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运动恢复结构问题</a:t>
            </a:r>
            <a:endParaRPr spc="6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144328" y="778065"/>
            <a:ext cx="302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i="1" baseline="-19097" dirty="0">
                <a:latin typeface="Times New Roman"/>
                <a:cs typeface="Times New Roman"/>
              </a:rPr>
              <a:t>j</a:t>
            </a:r>
            <a:endParaRPr sz="2400" baseline="-19097">
              <a:latin typeface="Times New Roman"/>
              <a:cs typeface="Times New Roman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602739" y="1254125"/>
            <a:ext cx="5881371" cy="3765549"/>
            <a:chOff x="1602739" y="1254125"/>
            <a:chExt cx="5881371" cy="3765549"/>
          </a:xfrm>
        </p:grpSpPr>
        <p:sp>
          <p:nvSpPr>
            <p:cNvPr id="3" name="object 3"/>
            <p:cNvSpPr/>
            <p:nvPr/>
          </p:nvSpPr>
          <p:spPr>
            <a:xfrm>
              <a:off x="4622800" y="2716212"/>
              <a:ext cx="2466975" cy="1802130"/>
            </a:xfrm>
            <a:custGeom>
              <a:avLst/>
              <a:gdLst/>
              <a:ahLst/>
              <a:cxnLst/>
              <a:rect l="l" t="t" r="r" b="b"/>
              <a:pathLst>
                <a:path w="2466975" h="1802129">
                  <a:moveTo>
                    <a:pt x="2466975" y="18018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32312" y="2716212"/>
              <a:ext cx="104775" cy="2243455"/>
            </a:xfrm>
            <a:custGeom>
              <a:avLst/>
              <a:gdLst/>
              <a:ahLst/>
              <a:cxnLst/>
              <a:rect l="l" t="t" r="r" b="b"/>
              <a:pathLst>
                <a:path w="104775" h="2243454">
                  <a:moveTo>
                    <a:pt x="0" y="2243137"/>
                  </a:moveTo>
                  <a:lnTo>
                    <a:pt x="1047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54237" y="2698749"/>
              <a:ext cx="2454275" cy="1233805"/>
            </a:xfrm>
            <a:custGeom>
              <a:avLst/>
              <a:gdLst/>
              <a:ahLst/>
              <a:cxnLst/>
              <a:rect l="l" t="t" r="r" b="b"/>
              <a:pathLst>
                <a:path w="2454275" h="1233804">
                  <a:moveTo>
                    <a:pt x="0" y="1233488"/>
                  </a:moveTo>
                  <a:lnTo>
                    <a:pt x="2454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68525" y="1262062"/>
              <a:ext cx="1986280" cy="2656205"/>
            </a:xfrm>
            <a:custGeom>
              <a:avLst/>
              <a:gdLst/>
              <a:ahLst/>
              <a:cxnLst/>
              <a:rect l="l" t="t" r="r" b="b"/>
              <a:pathLst>
                <a:path w="1986279" h="2656204">
                  <a:moveTo>
                    <a:pt x="0" y="2655887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68525" y="2020887"/>
              <a:ext cx="1986280" cy="1897380"/>
            </a:xfrm>
            <a:custGeom>
              <a:avLst/>
              <a:gdLst/>
              <a:ahLst/>
              <a:cxnLst/>
              <a:rect l="l" t="t" r="r" b="b"/>
              <a:pathLst>
                <a:path w="1986279" h="1897379">
                  <a:moveTo>
                    <a:pt x="0" y="1897062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68525" y="1452562"/>
              <a:ext cx="3070225" cy="2465705"/>
            </a:xfrm>
            <a:custGeom>
              <a:avLst/>
              <a:gdLst/>
              <a:ahLst/>
              <a:cxnLst/>
              <a:rect l="l" t="t" r="r" b="b"/>
              <a:pathLst>
                <a:path w="3070225" h="2465704">
                  <a:moveTo>
                    <a:pt x="0" y="2465387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68525" y="2209800"/>
              <a:ext cx="2710180" cy="1708150"/>
            </a:xfrm>
            <a:custGeom>
              <a:avLst/>
              <a:gdLst/>
              <a:ahLst/>
              <a:cxnLst/>
              <a:rect l="l" t="t" r="r" b="b"/>
              <a:pathLst>
                <a:path w="2710179" h="1708150">
                  <a:moveTo>
                    <a:pt x="0" y="1708150"/>
                  </a:moveTo>
                  <a:lnTo>
                    <a:pt x="27098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68525" y="3157538"/>
              <a:ext cx="3070225" cy="760730"/>
            </a:xfrm>
            <a:custGeom>
              <a:avLst/>
              <a:gdLst/>
              <a:ahLst/>
              <a:cxnLst/>
              <a:rect l="l" t="t" r="r" b="b"/>
              <a:pathLst>
                <a:path w="3070225" h="760729">
                  <a:moveTo>
                    <a:pt x="0" y="760412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54487" y="2020887"/>
              <a:ext cx="363855" cy="2951480"/>
            </a:xfrm>
            <a:custGeom>
              <a:avLst/>
              <a:gdLst/>
              <a:ahLst/>
              <a:cxnLst/>
              <a:rect l="l" t="t" r="r" b="b"/>
              <a:pathLst>
                <a:path w="363854" h="2951479">
                  <a:moveTo>
                    <a:pt x="363537" y="295116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18025" y="1452562"/>
              <a:ext cx="720725" cy="3519804"/>
            </a:xfrm>
            <a:custGeom>
              <a:avLst/>
              <a:gdLst/>
              <a:ahLst/>
              <a:cxnLst/>
              <a:rect l="l" t="t" r="r" b="b"/>
              <a:pathLst>
                <a:path w="720725" h="3519804">
                  <a:moveTo>
                    <a:pt x="0" y="3519487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54487" y="1262062"/>
              <a:ext cx="363855" cy="3710304"/>
            </a:xfrm>
            <a:custGeom>
              <a:avLst/>
              <a:gdLst/>
              <a:ahLst/>
              <a:cxnLst/>
              <a:rect l="l" t="t" r="r" b="b"/>
              <a:pathLst>
                <a:path w="363854" h="3710304">
                  <a:moveTo>
                    <a:pt x="363537" y="37099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18025" y="2209800"/>
              <a:ext cx="360680" cy="2762250"/>
            </a:xfrm>
            <a:custGeom>
              <a:avLst/>
              <a:gdLst/>
              <a:ahLst/>
              <a:cxnLst/>
              <a:rect l="l" t="t" r="r" b="b"/>
              <a:pathLst>
                <a:path w="360679" h="2762250">
                  <a:moveTo>
                    <a:pt x="0" y="2762250"/>
                  </a:moveTo>
                  <a:lnTo>
                    <a:pt x="3603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18025" y="3157537"/>
              <a:ext cx="720725" cy="1814830"/>
            </a:xfrm>
            <a:custGeom>
              <a:avLst/>
              <a:gdLst/>
              <a:ahLst/>
              <a:cxnLst/>
              <a:rect l="l" t="t" r="r" b="b"/>
              <a:pathLst>
                <a:path w="720725" h="1814829">
                  <a:moveTo>
                    <a:pt x="0" y="1814512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54487" y="2020887"/>
              <a:ext cx="2889250" cy="2465705"/>
            </a:xfrm>
            <a:custGeom>
              <a:avLst/>
              <a:gdLst/>
              <a:ahLst/>
              <a:cxnLst/>
              <a:rect l="l" t="t" r="r" b="b"/>
              <a:pathLst>
                <a:path w="2889250" h="2465704">
                  <a:moveTo>
                    <a:pt x="2889250" y="24653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54487" y="1262062"/>
              <a:ext cx="2889250" cy="3224530"/>
            </a:xfrm>
            <a:custGeom>
              <a:avLst/>
              <a:gdLst/>
              <a:ahLst/>
              <a:cxnLst/>
              <a:rect l="l" t="t" r="r" b="b"/>
              <a:pathLst>
                <a:path w="2889250" h="3224529">
                  <a:moveTo>
                    <a:pt x="2889250" y="32242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38749" y="1452562"/>
              <a:ext cx="1805305" cy="3034030"/>
            </a:xfrm>
            <a:custGeom>
              <a:avLst/>
              <a:gdLst/>
              <a:ahLst/>
              <a:cxnLst/>
              <a:rect l="l" t="t" r="r" b="b"/>
              <a:pathLst>
                <a:path w="1805304" h="3034029">
                  <a:moveTo>
                    <a:pt x="1804988" y="30337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78387" y="2209800"/>
              <a:ext cx="2165350" cy="2276475"/>
            </a:xfrm>
            <a:custGeom>
              <a:avLst/>
              <a:gdLst/>
              <a:ahLst/>
              <a:cxnLst/>
              <a:rect l="l" t="t" r="r" b="b"/>
              <a:pathLst>
                <a:path w="2165350" h="2276475">
                  <a:moveTo>
                    <a:pt x="2165350" y="2276475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38749" y="3157537"/>
              <a:ext cx="1805305" cy="1329055"/>
            </a:xfrm>
            <a:custGeom>
              <a:avLst/>
              <a:gdLst/>
              <a:ahLst/>
              <a:cxnLst/>
              <a:rect l="l" t="t" r="r" b="b"/>
              <a:pathLst>
                <a:path w="1805304" h="1329054">
                  <a:moveTo>
                    <a:pt x="1804988" y="132873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8525" y="2778125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1084263" y="1139825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1084263" y="284955"/>
                  </a:lnTo>
                  <a:lnTo>
                    <a:pt x="1084263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80087" y="3157538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0" y="1139825"/>
                  </a:moveTo>
                  <a:lnTo>
                    <a:pt x="1084263" y="854870"/>
                  </a:lnTo>
                  <a:lnTo>
                    <a:pt x="1084263" y="0"/>
                  </a:lnTo>
                  <a:lnTo>
                    <a:pt x="0" y="284955"/>
                  </a:lnTo>
                  <a:lnTo>
                    <a:pt x="0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27250" y="3860800"/>
              <a:ext cx="111125" cy="115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3575" y="4903787"/>
              <a:ext cx="112713" cy="1158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16750" y="4446587"/>
              <a:ext cx="112713" cy="114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83050" y="1254125"/>
              <a:ext cx="112713" cy="1174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97475" y="1411287"/>
              <a:ext cx="111125" cy="1158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13212" y="1949450"/>
              <a:ext cx="111125" cy="1158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19650" y="2170112"/>
              <a:ext cx="111125" cy="117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197475" y="3117850"/>
              <a:ext cx="111125" cy="1174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79937" y="2627312"/>
              <a:ext cx="112712" cy="11747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92387" y="3213100"/>
              <a:ext cx="112712" cy="115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33687" y="3165475"/>
              <a:ext cx="112712" cy="115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759075" y="3417887"/>
              <a:ext cx="111125" cy="11747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38462" y="3451225"/>
              <a:ext cx="112712" cy="1143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030537" y="3654425"/>
              <a:ext cx="112712" cy="11747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624137" y="3451225"/>
              <a:ext cx="111125" cy="1143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24350" y="3860800"/>
              <a:ext cx="112713" cy="115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02150" y="4173537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02150" y="4173537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9" y="3555"/>
                  </a:lnTo>
                  <a:lnTo>
                    <a:pt x="74526" y="13251"/>
                  </a:lnTo>
                  <a:lnTo>
                    <a:pt x="83882" y="27632"/>
                  </a:lnTo>
                  <a:lnTo>
                    <a:pt x="87313" y="45243"/>
                  </a:lnTo>
                  <a:lnTo>
                    <a:pt x="83882" y="62854"/>
                  </a:lnTo>
                  <a:lnTo>
                    <a:pt x="74526" y="77235"/>
                  </a:lnTo>
                  <a:lnTo>
                    <a:pt x="60649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70425" y="3844925"/>
              <a:ext cx="112713" cy="1158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92637" y="4079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92637" y="4079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4"/>
                  </a:lnTo>
                  <a:lnTo>
                    <a:pt x="83881" y="62855"/>
                  </a:lnTo>
                  <a:lnTo>
                    <a:pt x="74525" y="77236"/>
                  </a:lnTo>
                  <a:lnTo>
                    <a:pt x="60648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729162" y="4270375"/>
              <a:ext cx="112712" cy="11747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95787" y="4189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395787" y="4189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3"/>
                  </a:lnTo>
                  <a:lnTo>
                    <a:pt x="83881" y="62854"/>
                  </a:lnTo>
                  <a:lnTo>
                    <a:pt x="74525" y="77235"/>
                  </a:lnTo>
                  <a:lnTo>
                    <a:pt x="60648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73787" y="3513137"/>
              <a:ext cx="112712" cy="11588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415087" y="3451225"/>
              <a:ext cx="112712" cy="1143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205537" y="3719512"/>
              <a:ext cx="215900" cy="14605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340475" y="3971925"/>
              <a:ext cx="111125" cy="1143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54725" y="3733800"/>
              <a:ext cx="111125" cy="11747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2288539" y="2831210"/>
              <a:ext cx="33591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1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3860800" y="3725862"/>
              <a:ext cx="1325880" cy="922655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108585" rIns="0" bIns="0" rtlCol="0">
              <a:spAutoFit/>
            </a:bodyPr>
            <a:lstStyle/>
            <a:p>
              <a:pPr marL="48260">
                <a:lnSpc>
                  <a:spcPct val="100000"/>
                </a:lnSpc>
                <a:spcBef>
                  <a:spcPts val="855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2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1602739" y="3292665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1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6" name="object 56"/>
            <p:cNvSpPr txBox="1"/>
            <p:nvPr/>
          </p:nvSpPr>
          <p:spPr>
            <a:xfrm>
              <a:off x="5336540" y="4435665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2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7" name="object 57"/>
            <p:cNvSpPr txBox="1"/>
            <p:nvPr/>
          </p:nvSpPr>
          <p:spPr>
            <a:xfrm>
              <a:off x="7012940" y="2740341"/>
              <a:ext cx="471170" cy="10998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80645" marR="5080" indent="-68580">
                <a:lnSpc>
                  <a:spcPct val="1468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m  </a:t>
              </a: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spc="0" dirty="0">
                  <a:latin typeface="Times New Roman"/>
                  <a:cs typeface="Times New Roman"/>
                </a:rPr>
                <a:t>m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6300787" y="3546812"/>
              <a:ext cx="748030" cy="121920"/>
            </a:xfrm>
            <a:custGeom>
              <a:avLst/>
              <a:gdLst/>
              <a:ahLst/>
              <a:cxnLst/>
              <a:rect l="l" t="t" r="r" b="b"/>
              <a:pathLst>
                <a:path w="748029" h="121920">
                  <a:moveTo>
                    <a:pt x="314526" y="50514"/>
                  </a:moveTo>
                  <a:lnTo>
                    <a:pt x="74429" y="50514"/>
                  </a:lnTo>
                  <a:lnTo>
                    <a:pt x="744782" y="121828"/>
                  </a:lnTo>
                  <a:lnTo>
                    <a:pt x="747468" y="96572"/>
                  </a:lnTo>
                  <a:lnTo>
                    <a:pt x="314526" y="50514"/>
                  </a:lnTo>
                  <a:close/>
                </a:path>
                <a:path w="748029" h="121920">
                  <a:moveTo>
                    <a:pt x="79802" y="0"/>
                  </a:moveTo>
                  <a:lnTo>
                    <a:pt x="0" y="29824"/>
                  </a:lnTo>
                  <a:lnTo>
                    <a:pt x="71742" y="75772"/>
                  </a:lnTo>
                  <a:lnTo>
                    <a:pt x="74429" y="50514"/>
                  </a:lnTo>
                  <a:lnTo>
                    <a:pt x="314526" y="50514"/>
                  </a:lnTo>
                  <a:lnTo>
                    <a:pt x="77116" y="25257"/>
                  </a:lnTo>
                  <a:lnTo>
                    <a:pt x="798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459740" y="5267345"/>
            <a:ext cx="5476240" cy="1285608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 </a:t>
            </a:r>
            <a:r>
              <a:rPr lang="en-US" altLang="zh-CN" sz="2400" i="1" spc="-95" dirty="0">
                <a:latin typeface="Arial"/>
                <a:cs typeface="Arial"/>
              </a:rPr>
              <a:t>m</a:t>
            </a:r>
            <a:r>
              <a:rPr lang="zh-CN" altLang="en-US" sz="2400" spc="-95" dirty="0">
                <a:latin typeface="Arial"/>
                <a:cs typeface="Arial"/>
              </a:rPr>
              <a:t> </a:t>
            </a:r>
            <a:r>
              <a:rPr lang="en-US" altLang="zh-CN" sz="2400" spc="-95" dirty="0">
                <a:latin typeface="Arial"/>
                <a:cs typeface="Arial"/>
              </a:rPr>
              <a:t>× </a:t>
            </a:r>
            <a:r>
              <a:rPr lang="en-US" altLang="zh-CN" sz="2400" i="1" spc="-95" dirty="0">
                <a:latin typeface="Arial"/>
                <a:cs typeface="Arial"/>
              </a:rPr>
              <a:t>n  </a:t>
            </a: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个观测值 </a:t>
            </a:r>
            <a:r>
              <a:rPr lang="en-US" altLang="zh-CN" sz="2400" b="1" dirty="0" err="1">
                <a:latin typeface="Times New Roman"/>
                <a:cs typeface="Times New Roman"/>
              </a:rPr>
              <a:t>X</a:t>
            </a:r>
            <a:r>
              <a:rPr lang="en-US" altLang="zh-CN" sz="2400" i="1" baseline="-19097" dirty="0" err="1">
                <a:latin typeface="Times New Roman"/>
                <a:cs typeface="Times New Roman"/>
              </a:rPr>
              <a:t>ij</a:t>
            </a:r>
            <a:r>
              <a:rPr lang="zh-CN" altLang="en-US" sz="2400" spc="38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估计</a:t>
            </a:r>
            <a:r>
              <a:rPr lang="en-US" altLang="zh-CN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: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2400" i="1" spc="-95" dirty="0">
                <a:latin typeface="Arial"/>
                <a:cs typeface="Arial"/>
              </a:rPr>
              <a:t>m </a:t>
            </a:r>
            <a:r>
              <a:rPr lang="zh-CN" altLang="en-US" sz="2400" spc="-9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个</a:t>
            </a: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投影矩阵 </a:t>
            </a:r>
            <a:r>
              <a:rPr lang="en-US" altLang="zh-CN" sz="2400" b="1" spc="-5" dirty="0" err="1">
                <a:latin typeface="Times New Roman"/>
                <a:cs typeface="Times New Roman"/>
              </a:rPr>
              <a:t>M</a:t>
            </a:r>
            <a:r>
              <a:rPr lang="en-US" altLang="zh-CN" sz="2400" i="1" spc="-7" baseline="-19097" dirty="0" err="1">
                <a:latin typeface="Times New Roman"/>
                <a:cs typeface="Times New Roman"/>
              </a:rPr>
              <a:t>i</a:t>
            </a:r>
            <a:r>
              <a:rPr lang="en-US" altLang="zh-CN" sz="2400" spc="330" dirty="0">
                <a:solidFill>
                  <a:srgbClr val="CC3300"/>
                </a:solidFill>
                <a:latin typeface="Arial Unicode MS"/>
                <a:cs typeface="Arial Unicode MS"/>
              </a:rPr>
              <a:t> </a:t>
            </a:r>
            <a:r>
              <a:rPr lang="en-US" altLang="zh-CN" sz="2400" spc="-65" dirty="0">
                <a:solidFill>
                  <a:srgbClr val="CC3300"/>
                </a:solidFill>
                <a:latin typeface="Arial Unicode MS"/>
                <a:cs typeface="Arial Unicode MS"/>
              </a:rPr>
              <a:t>=  </a:t>
            </a:r>
            <a:r>
              <a:rPr lang="zh-CN" altLang="en-US" sz="2400" spc="15" dirty="0">
                <a:solidFill>
                  <a:srgbClr val="CC3300"/>
                </a:solidFill>
                <a:latin typeface="Arial Unicode MS"/>
                <a:cs typeface="Arial Unicode MS"/>
              </a:rPr>
              <a:t>运动</a:t>
            </a:r>
            <a:endParaRPr sz="2400" dirty="0">
              <a:latin typeface="Arial Unicode MS"/>
              <a:cs typeface="Arial Unicode MS"/>
            </a:endParaRPr>
          </a:p>
          <a:p>
            <a:pPr marL="355600" indent="-342900">
              <a:spcBef>
                <a:spcPts val="455"/>
              </a:spcBef>
              <a:buSzPct val="95833"/>
              <a:buFont typeface="Arial" panose="020B0604020202020204" pitchFamily="34" charset="0"/>
              <a:buChar char="•"/>
              <a:tabLst>
                <a:tab pos="243204" algn="l"/>
              </a:tabLst>
            </a:pPr>
            <a:r>
              <a:rPr lang="en-US" altLang="zh-CN" sz="2400" i="1" spc="-15" dirty="0">
                <a:latin typeface="Arial"/>
                <a:cs typeface="Arial"/>
              </a:rPr>
              <a:t>n  </a:t>
            </a: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个</a:t>
            </a:r>
            <a:r>
              <a:rPr lang="en-US" altLang="zh-CN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r>
              <a:rPr lang="zh-CN" altLang="en-US" sz="2400" spc="1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sz="2400" b="1" dirty="0" err="1">
                <a:latin typeface="Times New Roman"/>
                <a:cs typeface="Times New Roman"/>
              </a:rPr>
              <a:t>X</a:t>
            </a:r>
            <a:r>
              <a:rPr lang="en-US" altLang="zh-CN" sz="2400" i="1" baseline="-19097" dirty="0" err="1">
                <a:latin typeface="Times New Roman"/>
                <a:cs typeface="Times New Roman"/>
              </a:rPr>
              <a:t>j</a:t>
            </a:r>
            <a:r>
              <a:rPr sz="2400" i="1" baseline="-19097" dirty="0">
                <a:latin typeface="Times New Roman"/>
                <a:cs typeface="Times New Roman"/>
              </a:rPr>
              <a:t> </a:t>
            </a:r>
            <a:r>
              <a:rPr sz="3600" spc="-60" baseline="-5787" dirty="0">
                <a:solidFill>
                  <a:srgbClr val="CC3300"/>
                </a:solidFill>
                <a:latin typeface="Arial Unicode MS"/>
                <a:cs typeface="Arial Unicode MS"/>
              </a:rPr>
              <a:t> </a:t>
            </a:r>
            <a:r>
              <a:rPr lang="en-US" altLang="zh-CN" sz="3600" spc="112" baseline="-5787" dirty="0">
                <a:solidFill>
                  <a:srgbClr val="CC3300"/>
                </a:solidFill>
                <a:latin typeface="Arial Unicode MS"/>
                <a:cs typeface="Arial Unicode MS"/>
              </a:rPr>
              <a:t>= </a:t>
            </a:r>
            <a:r>
              <a:rPr lang="zh-CN" altLang="en-US" sz="3600" spc="-30" baseline="-5787" dirty="0">
                <a:solidFill>
                  <a:srgbClr val="CC3300"/>
                </a:solidFill>
                <a:latin typeface="Arial Unicode MS"/>
                <a:cs typeface="Arial Unicode MS"/>
              </a:rPr>
              <a:t>结构</a:t>
            </a:r>
            <a:endParaRPr sz="3600" baseline="-5787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096" y="100006"/>
            <a:ext cx="6355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运动恢复结构问题</a:t>
            </a:r>
            <a:endParaRPr spc="65" dirty="0">
              <a:latin typeface="Arial Unicode MS"/>
              <a:cs typeface="Arial Unicode MS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602739" y="778065"/>
            <a:ext cx="5881371" cy="4194302"/>
            <a:chOff x="1602739" y="778065"/>
            <a:chExt cx="5881371" cy="4194302"/>
          </a:xfrm>
        </p:grpSpPr>
        <p:sp>
          <p:nvSpPr>
            <p:cNvPr id="3" name="object 3"/>
            <p:cNvSpPr/>
            <p:nvPr/>
          </p:nvSpPr>
          <p:spPr>
            <a:xfrm>
              <a:off x="4622800" y="2716212"/>
              <a:ext cx="2466975" cy="1802130"/>
            </a:xfrm>
            <a:custGeom>
              <a:avLst/>
              <a:gdLst/>
              <a:ahLst/>
              <a:cxnLst/>
              <a:rect l="l" t="t" r="r" b="b"/>
              <a:pathLst>
                <a:path w="2466975" h="1802129">
                  <a:moveTo>
                    <a:pt x="2466975" y="18018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32312" y="2716212"/>
              <a:ext cx="104775" cy="2243455"/>
            </a:xfrm>
            <a:custGeom>
              <a:avLst/>
              <a:gdLst/>
              <a:ahLst/>
              <a:cxnLst/>
              <a:rect l="l" t="t" r="r" b="b"/>
              <a:pathLst>
                <a:path w="104775" h="2243454">
                  <a:moveTo>
                    <a:pt x="0" y="2243137"/>
                  </a:moveTo>
                  <a:lnTo>
                    <a:pt x="1047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54237" y="2698749"/>
              <a:ext cx="2454275" cy="1233805"/>
            </a:xfrm>
            <a:custGeom>
              <a:avLst/>
              <a:gdLst/>
              <a:ahLst/>
              <a:cxnLst/>
              <a:rect l="l" t="t" r="r" b="b"/>
              <a:pathLst>
                <a:path w="2454275" h="1233804">
                  <a:moveTo>
                    <a:pt x="0" y="1233488"/>
                  </a:moveTo>
                  <a:lnTo>
                    <a:pt x="2454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68525" y="1262062"/>
              <a:ext cx="1986280" cy="2656205"/>
            </a:xfrm>
            <a:custGeom>
              <a:avLst/>
              <a:gdLst/>
              <a:ahLst/>
              <a:cxnLst/>
              <a:rect l="l" t="t" r="r" b="b"/>
              <a:pathLst>
                <a:path w="1986279" h="2656204">
                  <a:moveTo>
                    <a:pt x="0" y="2655887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68525" y="2020887"/>
              <a:ext cx="1986280" cy="1897380"/>
            </a:xfrm>
            <a:custGeom>
              <a:avLst/>
              <a:gdLst/>
              <a:ahLst/>
              <a:cxnLst/>
              <a:rect l="l" t="t" r="r" b="b"/>
              <a:pathLst>
                <a:path w="1986279" h="1897379">
                  <a:moveTo>
                    <a:pt x="0" y="1897062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68525" y="1452562"/>
              <a:ext cx="3070225" cy="2465705"/>
            </a:xfrm>
            <a:custGeom>
              <a:avLst/>
              <a:gdLst/>
              <a:ahLst/>
              <a:cxnLst/>
              <a:rect l="l" t="t" r="r" b="b"/>
              <a:pathLst>
                <a:path w="3070225" h="2465704">
                  <a:moveTo>
                    <a:pt x="0" y="2465387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68525" y="2209800"/>
              <a:ext cx="2710180" cy="1708150"/>
            </a:xfrm>
            <a:custGeom>
              <a:avLst/>
              <a:gdLst/>
              <a:ahLst/>
              <a:cxnLst/>
              <a:rect l="l" t="t" r="r" b="b"/>
              <a:pathLst>
                <a:path w="2710179" h="1708150">
                  <a:moveTo>
                    <a:pt x="0" y="1708150"/>
                  </a:moveTo>
                  <a:lnTo>
                    <a:pt x="27098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68525" y="3157538"/>
              <a:ext cx="3070225" cy="760730"/>
            </a:xfrm>
            <a:custGeom>
              <a:avLst/>
              <a:gdLst/>
              <a:ahLst/>
              <a:cxnLst/>
              <a:rect l="l" t="t" r="r" b="b"/>
              <a:pathLst>
                <a:path w="3070225" h="760729">
                  <a:moveTo>
                    <a:pt x="0" y="760412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54487" y="2020887"/>
              <a:ext cx="363855" cy="2951480"/>
            </a:xfrm>
            <a:custGeom>
              <a:avLst/>
              <a:gdLst/>
              <a:ahLst/>
              <a:cxnLst/>
              <a:rect l="l" t="t" r="r" b="b"/>
              <a:pathLst>
                <a:path w="363854" h="2951479">
                  <a:moveTo>
                    <a:pt x="363537" y="295116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18025" y="1452562"/>
              <a:ext cx="720725" cy="3519804"/>
            </a:xfrm>
            <a:custGeom>
              <a:avLst/>
              <a:gdLst/>
              <a:ahLst/>
              <a:cxnLst/>
              <a:rect l="l" t="t" r="r" b="b"/>
              <a:pathLst>
                <a:path w="720725" h="3519804">
                  <a:moveTo>
                    <a:pt x="0" y="3519487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54487" y="1262062"/>
              <a:ext cx="363855" cy="3710304"/>
            </a:xfrm>
            <a:custGeom>
              <a:avLst/>
              <a:gdLst/>
              <a:ahLst/>
              <a:cxnLst/>
              <a:rect l="l" t="t" r="r" b="b"/>
              <a:pathLst>
                <a:path w="363854" h="3710304">
                  <a:moveTo>
                    <a:pt x="363537" y="37099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18025" y="2209800"/>
              <a:ext cx="360680" cy="2762250"/>
            </a:xfrm>
            <a:custGeom>
              <a:avLst/>
              <a:gdLst/>
              <a:ahLst/>
              <a:cxnLst/>
              <a:rect l="l" t="t" r="r" b="b"/>
              <a:pathLst>
                <a:path w="360679" h="2762250">
                  <a:moveTo>
                    <a:pt x="0" y="2762250"/>
                  </a:moveTo>
                  <a:lnTo>
                    <a:pt x="3603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18025" y="3157537"/>
              <a:ext cx="720725" cy="1814830"/>
            </a:xfrm>
            <a:custGeom>
              <a:avLst/>
              <a:gdLst/>
              <a:ahLst/>
              <a:cxnLst/>
              <a:rect l="l" t="t" r="r" b="b"/>
              <a:pathLst>
                <a:path w="720725" h="1814829">
                  <a:moveTo>
                    <a:pt x="0" y="1814512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54487" y="2020887"/>
              <a:ext cx="2889250" cy="2465705"/>
            </a:xfrm>
            <a:custGeom>
              <a:avLst/>
              <a:gdLst/>
              <a:ahLst/>
              <a:cxnLst/>
              <a:rect l="l" t="t" r="r" b="b"/>
              <a:pathLst>
                <a:path w="2889250" h="2465704">
                  <a:moveTo>
                    <a:pt x="2889250" y="24653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54487" y="1262062"/>
              <a:ext cx="2889250" cy="3224530"/>
            </a:xfrm>
            <a:custGeom>
              <a:avLst/>
              <a:gdLst/>
              <a:ahLst/>
              <a:cxnLst/>
              <a:rect l="l" t="t" r="r" b="b"/>
              <a:pathLst>
                <a:path w="2889250" h="3224529">
                  <a:moveTo>
                    <a:pt x="2889250" y="32242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38749" y="1452562"/>
              <a:ext cx="1805305" cy="3034030"/>
            </a:xfrm>
            <a:custGeom>
              <a:avLst/>
              <a:gdLst/>
              <a:ahLst/>
              <a:cxnLst/>
              <a:rect l="l" t="t" r="r" b="b"/>
              <a:pathLst>
                <a:path w="1805304" h="3034029">
                  <a:moveTo>
                    <a:pt x="1804988" y="30337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78387" y="2209800"/>
              <a:ext cx="2165350" cy="2276475"/>
            </a:xfrm>
            <a:custGeom>
              <a:avLst/>
              <a:gdLst/>
              <a:ahLst/>
              <a:cxnLst/>
              <a:rect l="l" t="t" r="r" b="b"/>
              <a:pathLst>
                <a:path w="2165350" h="2276475">
                  <a:moveTo>
                    <a:pt x="2165350" y="2276475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38749" y="3157537"/>
              <a:ext cx="1805305" cy="1329055"/>
            </a:xfrm>
            <a:custGeom>
              <a:avLst/>
              <a:gdLst/>
              <a:ahLst/>
              <a:cxnLst/>
              <a:rect l="l" t="t" r="r" b="b"/>
              <a:pathLst>
                <a:path w="1805304" h="1329054">
                  <a:moveTo>
                    <a:pt x="1804988" y="132873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8525" y="2778125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1084263" y="1139825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1084263" y="284955"/>
                  </a:lnTo>
                  <a:lnTo>
                    <a:pt x="1084263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80087" y="3157538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0" y="1139825"/>
                  </a:moveTo>
                  <a:lnTo>
                    <a:pt x="1084263" y="854870"/>
                  </a:lnTo>
                  <a:lnTo>
                    <a:pt x="1084263" y="0"/>
                  </a:lnTo>
                  <a:lnTo>
                    <a:pt x="0" y="284955"/>
                  </a:lnTo>
                  <a:lnTo>
                    <a:pt x="0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27250" y="3860800"/>
              <a:ext cx="111125" cy="115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16750" y="4446587"/>
              <a:ext cx="112713" cy="114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83050" y="1254125"/>
              <a:ext cx="112713" cy="117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97475" y="1411287"/>
              <a:ext cx="111125" cy="1158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13212" y="1949450"/>
              <a:ext cx="111125" cy="1158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19650" y="2170112"/>
              <a:ext cx="111125" cy="1174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97475" y="3117850"/>
              <a:ext cx="111125" cy="117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79937" y="2627312"/>
              <a:ext cx="112712" cy="1174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92387" y="3213100"/>
              <a:ext cx="112712" cy="1158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33687" y="3165475"/>
              <a:ext cx="112712" cy="1158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59075" y="3417887"/>
              <a:ext cx="111125" cy="1174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38462" y="3451225"/>
              <a:ext cx="112712" cy="1143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30537" y="3654425"/>
              <a:ext cx="112712" cy="1174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24137" y="3451225"/>
              <a:ext cx="111125" cy="1143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24350" y="3860800"/>
              <a:ext cx="112713" cy="1158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02150" y="4173537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02150" y="4173537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9" y="3555"/>
                  </a:lnTo>
                  <a:lnTo>
                    <a:pt x="74526" y="13251"/>
                  </a:lnTo>
                  <a:lnTo>
                    <a:pt x="83882" y="27632"/>
                  </a:lnTo>
                  <a:lnTo>
                    <a:pt x="87313" y="45243"/>
                  </a:lnTo>
                  <a:lnTo>
                    <a:pt x="83882" y="62854"/>
                  </a:lnTo>
                  <a:lnTo>
                    <a:pt x="74526" y="77235"/>
                  </a:lnTo>
                  <a:lnTo>
                    <a:pt x="60649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70425" y="3844925"/>
              <a:ext cx="112713" cy="11588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592637" y="4079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92637" y="4079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4"/>
                  </a:lnTo>
                  <a:lnTo>
                    <a:pt x="83881" y="62855"/>
                  </a:lnTo>
                  <a:lnTo>
                    <a:pt x="74525" y="77236"/>
                  </a:lnTo>
                  <a:lnTo>
                    <a:pt x="60648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29162" y="4270375"/>
              <a:ext cx="112712" cy="1174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95787" y="4189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95787" y="4189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3"/>
                  </a:lnTo>
                  <a:lnTo>
                    <a:pt x="83881" y="62854"/>
                  </a:lnTo>
                  <a:lnTo>
                    <a:pt x="74525" y="77235"/>
                  </a:lnTo>
                  <a:lnTo>
                    <a:pt x="60648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173787" y="3513137"/>
              <a:ext cx="112712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15087" y="3451225"/>
              <a:ext cx="112712" cy="1143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205537" y="3719512"/>
              <a:ext cx="215900" cy="14605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40475" y="3971925"/>
              <a:ext cx="111125" cy="114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054725" y="3733800"/>
              <a:ext cx="111125" cy="11747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 txBox="1"/>
            <p:nvPr/>
          </p:nvSpPr>
          <p:spPr>
            <a:xfrm>
              <a:off x="2288539" y="2831210"/>
              <a:ext cx="33591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1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3860800" y="3725862"/>
              <a:ext cx="1325880" cy="922655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108585" rIns="0" bIns="0" rtlCol="0">
              <a:spAutoFit/>
            </a:bodyPr>
            <a:lstStyle/>
            <a:p>
              <a:pPr marL="48260">
                <a:lnSpc>
                  <a:spcPct val="100000"/>
                </a:lnSpc>
                <a:spcBef>
                  <a:spcPts val="855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2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4144328" y="778065"/>
              <a:ext cx="30289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latin typeface="Times New Roman"/>
                  <a:cs typeface="Times New Roman"/>
                </a:rPr>
                <a:t>X</a:t>
              </a:r>
              <a:r>
                <a:rPr sz="2400" i="1" baseline="-19097" dirty="0">
                  <a:latin typeface="Times New Roman"/>
                  <a:cs typeface="Times New Roman"/>
                </a:rPr>
                <a:t>j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4" name="object 54"/>
            <p:cNvSpPr txBox="1"/>
            <p:nvPr/>
          </p:nvSpPr>
          <p:spPr>
            <a:xfrm>
              <a:off x="1602739" y="3292665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1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5336540" y="4435665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2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6" name="object 56"/>
            <p:cNvSpPr txBox="1"/>
            <p:nvPr/>
          </p:nvSpPr>
          <p:spPr>
            <a:xfrm>
              <a:off x="7012940" y="2740341"/>
              <a:ext cx="471170" cy="10998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80645" marR="5080" indent="-68580">
                <a:lnSpc>
                  <a:spcPct val="1468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m  </a:t>
              </a: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spc="0" dirty="0">
                  <a:latin typeface="Times New Roman"/>
                  <a:cs typeface="Times New Roman"/>
                </a:rPr>
                <a:t>m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6300787" y="3546812"/>
              <a:ext cx="748030" cy="121920"/>
            </a:xfrm>
            <a:custGeom>
              <a:avLst/>
              <a:gdLst/>
              <a:ahLst/>
              <a:cxnLst/>
              <a:rect l="l" t="t" r="r" b="b"/>
              <a:pathLst>
                <a:path w="748029" h="121920">
                  <a:moveTo>
                    <a:pt x="314526" y="50514"/>
                  </a:moveTo>
                  <a:lnTo>
                    <a:pt x="74429" y="50514"/>
                  </a:lnTo>
                  <a:lnTo>
                    <a:pt x="744782" y="121828"/>
                  </a:lnTo>
                  <a:lnTo>
                    <a:pt x="747468" y="96572"/>
                  </a:lnTo>
                  <a:lnTo>
                    <a:pt x="314526" y="50514"/>
                  </a:lnTo>
                  <a:close/>
                </a:path>
                <a:path w="748029" h="121920">
                  <a:moveTo>
                    <a:pt x="79802" y="0"/>
                  </a:moveTo>
                  <a:lnTo>
                    <a:pt x="0" y="29824"/>
                  </a:lnTo>
                  <a:lnTo>
                    <a:pt x="71742" y="75772"/>
                  </a:lnTo>
                  <a:lnTo>
                    <a:pt x="74429" y="50514"/>
                  </a:lnTo>
                  <a:lnTo>
                    <a:pt x="314526" y="50514"/>
                  </a:lnTo>
                  <a:lnTo>
                    <a:pt x="77116" y="25257"/>
                  </a:lnTo>
                  <a:lnTo>
                    <a:pt x="798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88340" y="5726874"/>
            <a:ext cx="31724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alibri"/>
                <a:cs typeface="Calibri"/>
              </a:rPr>
              <a:t>m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个摄像机 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7" baseline="-19097" dirty="0"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…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7" baseline="-19097" dirty="0">
                <a:latin typeface="Calibri"/>
                <a:cs typeface="Calibri"/>
              </a:rPr>
              <a:t>m</a:t>
            </a:r>
            <a:endParaRPr sz="2400" baseline="-19097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45965" y="5490444"/>
                <a:ext cx="3690626" cy="1096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2400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965" y="5490444"/>
                <a:ext cx="3690626" cy="109671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7917" y="0"/>
            <a:ext cx="5161280" cy="1043234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</a:rPr>
              <a:t>仿射运动恢复结构</a:t>
            </a:r>
            <a:b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400" spc="5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spc="5" dirty="0">
                <a:latin typeface="黑体" panose="02010609060101010101" pitchFamily="49" charset="-122"/>
                <a:ea typeface="黑体" panose="02010609060101010101" pitchFamily="49" charset="-122"/>
              </a:rPr>
              <a:t>更简单的问题</a:t>
            </a:r>
            <a:r>
              <a:rPr lang="en-US" altLang="zh-CN" sz="2400" spc="5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sz="2400" dirty="0">
              <a:latin typeface="Arial Unicode MS"/>
              <a:cs typeface="Arial Unicode MS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297939" y="1447800"/>
            <a:ext cx="5856606" cy="2971800"/>
            <a:chOff x="1297939" y="1447800"/>
            <a:chExt cx="5856606" cy="2971800"/>
          </a:xfrm>
        </p:grpSpPr>
        <p:sp>
          <p:nvSpPr>
            <p:cNvPr id="3" name="object 3"/>
            <p:cNvSpPr/>
            <p:nvPr/>
          </p:nvSpPr>
          <p:spPr>
            <a:xfrm>
              <a:off x="2686843" y="2299493"/>
              <a:ext cx="63501" cy="79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55243" y="1934368"/>
              <a:ext cx="63501" cy="77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44837" y="2798762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42718" y="0"/>
                  </a:moveTo>
                  <a:lnTo>
                    <a:pt x="25400" y="8098"/>
                  </a:lnTo>
                  <a:lnTo>
                    <a:pt x="8082" y="8098"/>
                  </a:lnTo>
                  <a:lnTo>
                    <a:pt x="0" y="25454"/>
                  </a:lnTo>
                  <a:lnTo>
                    <a:pt x="0" y="60163"/>
                  </a:lnTo>
                  <a:lnTo>
                    <a:pt x="8082" y="68262"/>
                  </a:lnTo>
                  <a:lnTo>
                    <a:pt x="25400" y="68262"/>
                  </a:lnTo>
                  <a:lnTo>
                    <a:pt x="42718" y="60163"/>
                  </a:lnTo>
                  <a:lnTo>
                    <a:pt x="50800" y="42809"/>
                  </a:lnTo>
                  <a:lnTo>
                    <a:pt x="50800" y="8098"/>
                  </a:lnTo>
                  <a:lnTo>
                    <a:pt x="427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44837" y="2798762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25400" y="8098"/>
                  </a:moveTo>
                  <a:lnTo>
                    <a:pt x="42718" y="0"/>
                  </a:lnTo>
                  <a:lnTo>
                    <a:pt x="50800" y="8098"/>
                  </a:lnTo>
                  <a:lnTo>
                    <a:pt x="50800" y="25453"/>
                  </a:lnTo>
                  <a:lnTo>
                    <a:pt x="50800" y="42808"/>
                  </a:lnTo>
                  <a:lnTo>
                    <a:pt x="42718" y="60163"/>
                  </a:lnTo>
                  <a:lnTo>
                    <a:pt x="25400" y="68262"/>
                  </a:lnTo>
                  <a:lnTo>
                    <a:pt x="8081" y="68262"/>
                  </a:lnTo>
                  <a:lnTo>
                    <a:pt x="0" y="60163"/>
                  </a:lnTo>
                  <a:lnTo>
                    <a:pt x="0" y="42808"/>
                  </a:lnTo>
                  <a:lnTo>
                    <a:pt x="0" y="25453"/>
                  </a:lnTo>
                  <a:lnTo>
                    <a:pt x="8081" y="8098"/>
                  </a:lnTo>
                  <a:lnTo>
                    <a:pt x="25400" y="8098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62200" y="1447800"/>
              <a:ext cx="1925955" cy="1862455"/>
            </a:xfrm>
            <a:custGeom>
              <a:avLst/>
              <a:gdLst/>
              <a:ahLst/>
              <a:cxnLst/>
              <a:rect l="l" t="t" r="r" b="b"/>
              <a:pathLst>
                <a:path w="1925954" h="1862454">
                  <a:moveTo>
                    <a:pt x="0" y="665409"/>
                  </a:moveTo>
                  <a:lnTo>
                    <a:pt x="1925638" y="0"/>
                  </a:lnTo>
                  <a:lnTo>
                    <a:pt x="1925638" y="1195720"/>
                  </a:lnTo>
                  <a:lnTo>
                    <a:pt x="0" y="1862138"/>
                  </a:lnTo>
                  <a:lnTo>
                    <a:pt x="0" y="665409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57537" y="2827338"/>
              <a:ext cx="2076450" cy="24130"/>
            </a:xfrm>
            <a:custGeom>
              <a:avLst/>
              <a:gdLst/>
              <a:ahLst/>
              <a:cxnLst/>
              <a:rect l="l" t="t" r="r" b="b"/>
              <a:pathLst>
                <a:path w="2076450" h="24130">
                  <a:moveTo>
                    <a:pt x="0" y="23812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05100" y="2317750"/>
              <a:ext cx="2076450" cy="25400"/>
            </a:xfrm>
            <a:custGeom>
              <a:avLst/>
              <a:gdLst/>
              <a:ahLst/>
              <a:cxnLst/>
              <a:rect l="l" t="t" r="r" b="b"/>
              <a:pathLst>
                <a:path w="2076450" h="25400">
                  <a:moveTo>
                    <a:pt x="0" y="25400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84612" y="1962150"/>
              <a:ext cx="2076450" cy="25400"/>
            </a:xfrm>
            <a:custGeom>
              <a:avLst/>
              <a:gdLst/>
              <a:ahLst/>
              <a:cxnLst/>
              <a:rect l="l" t="t" r="r" b="b"/>
              <a:pathLst>
                <a:path w="2076450" h="25400">
                  <a:moveTo>
                    <a:pt x="0" y="25400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297939" y="2890520"/>
              <a:ext cx="88455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0" dirty="0">
                  <a:latin typeface="Arial Unicode MS"/>
                  <a:cs typeface="Arial Unicode MS"/>
                </a:rPr>
                <a:t>Image</a:t>
              </a:r>
              <a:r>
                <a:rPr sz="1800" spc="-25" dirty="0">
                  <a:latin typeface="Arial Unicode MS"/>
                  <a:cs typeface="Arial Unicode MS"/>
                </a:rPr>
                <a:t> </a:t>
              </a:r>
              <a:r>
                <a:rPr sz="1800" spc="100" dirty="0">
                  <a:latin typeface="Arial Unicode MS"/>
                  <a:cs typeface="Arial Unicode MS"/>
                </a:rPr>
                <a:t>1</a:t>
              </a:r>
              <a:endParaRPr sz="1800">
                <a:latin typeface="Arial Unicode MS"/>
                <a:cs typeface="Arial Unicode MS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641340" y="1498282"/>
              <a:ext cx="151320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/>
                  <a:cs typeface="Arial Unicode MS"/>
                </a:rPr>
                <a:t>World </a:t>
              </a:r>
              <a:r>
                <a:rPr sz="1800" spc="30" dirty="0">
                  <a:latin typeface="Arial Unicode MS"/>
                  <a:cs typeface="Arial Unicode MS"/>
                </a:rPr>
                <a:t>point</a:t>
              </a:r>
              <a:r>
                <a:rPr sz="1800" spc="-65" dirty="0">
                  <a:latin typeface="Arial Unicode MS"/>
                  <a:cs typeface="Arial Unicode MS"/>
                </a:rPr>
                <a:t> </a:t>
              </a:r>
              <a:r>
                <a:rPr sz="1800" spc="-30" dirty="0">
                  <a:latin typeface="Arial Unicode MS"/>
                  <a:cs typeface="Arial Unicode MS"/>
                </a:rPr>
                <a:t>X</a:t>
              </a:r>
              <a:r>
                <a:rPr sz="1800" spc="-44" baseline="-20833" dirty="0">
                  <a:latin typeface="Arial Unicode MS"/>
                  <a:cs typeface="Arial Unicode MS"/>
                </a:rPr>
                <a:t>j</a:t>
              </a:r>
              <a:endParaRPr sz="1800" baseline="-20833">
                <a:latin typeface="Arial Unicode MS"/>
                <a:cs typeface="Arial Unicode M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810000" y="3124200"/>
              <a:ext cx="1828800" cy="1295400"/>
            </a:xfrm>
            <a:custGeom>
              <a:avLst/>
              <a:gdLst/>
              <a:ahLst/>
              <a:cxnLst/>
              <a:rect l="l" t="t" r="r" b="b"/>
              <a:pathLst>
                <a:path w="1828800" h="1295400">
                  <a:moveTo>
                    <a:pt x="0" y="0"/>
                  </a:moveTo>
                  <a:lnTo>
                    <a:pt x="1828800" y="0"/>
                  </a:lnTo>
                  <a:lnTo>
                    <a:pt x="18288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76768" y="22479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57768" y="27813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9768" y="19431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11700" y="21971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54700" y="18923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92700" y="27305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53565" y="3631439"/>
              <a:ext cx="309880" cy="261620"/>
            </a:xfrm>
            <a:custGeom>
              <a:avLst/>
              <a:gdLst/>
              <a:ahLst/>
              <a:cxnLst/>
              <a:rect l="l" t="t" r="r" b="b"/>
              <a:pathLst>
                <a:path w="309880" h="261620">
                  <a:moveTo>
                    <a:pt x="29074" y="0"/>
                  </a:moveTo>
                  <a:lnTo>
                    <a:pt x="15720" y="1369"/>
                  </a:lnTo>
                  <a:lnTo>
                    <a:pt x="10335" y="4224"/>
                  </a:lnTo>
                  <a:lnTo>
                    <a:pt x="1858" y="14638"/>
                  </a:lnTo>
                  <a:lnTo>
                    <a:pt x="0" y="20587"/>
                  </a:lnTo>
                  <a:lnTo>
                    <a:pt x="1334" y="33615"/>
                  </a:lnTo>
                  <a:lnTo>
                    <a:pt x="4318" y="39028"/>
                  </a:lnTo>
                  <a:lnTo>
                    <a:pt x="14820" y="47579"/>
                  </a:lnTo>
                  <a:lnTo>
                    <a:pt x="20680" y="49363"/>
                  </a:lnTo>
                  <a:lnTo>
                    <a:pt x="33872" y="48012"/>
                  </a:lnTo>
                  <a:lnTo>
                    <a:pt x="39329" y="45065"/>
                  </a:lnTo>
                  <a:lnTo>
                    <a:pt x="47732" y="34743"/>
                  </a:lnTo>
                  <a:lnTo>
                    <a:pt x="49474" y="28845"/>
                  </a:lnTo>
                  <a:lnTo>
                    <a:pt x="48105" y="15492"/>
                  </a:lnTo>
                  <a:lnTo>
                    <a:pt x="45204" y="10071"/>
                  </a:lnTo>
                  <a:lnTo>
                    <a:pt x="34970" y="1739"/>
                  </a:lnTo>
                  <a:lnTo>
                    <a:pt x="29074" y="0"/>
                  </a:lnTo>
                  <a:close/>
                </a:path>
                <a:path w="309880" h="261620">
                  <a:moveTo>
                    <a:pt x="115792" y="70592"/>
                  </a:moveTo>
                  <a:lnTo>
                    <a:pt x="102439" y="71962"/>
                  </a:lnTo>
                  <a:lnTo>
                    <a:pt x="97054" y="74818"/>
                  </a:lnTo>
                  <a:lnTo>
                    <a:pt x="88649" y="85142"/>
                  </a:lnTo>
                  <a:lnTo>
                    <a:pt x="86836" y="91128"/>
                  </a:lnTo>
                  <a:lnTo>
                    <a:pt x="88188" y="104319"/>
                  </a:lnTo>
                  <a:lnTo>
                    <a:pt x="91170" y="109731"/>
                  </a:lnTo>
                  <a:lnTo>
                    <a:pt x="101673" y="118282"/>
                  </a:lnTo>
                  <a:lnTo>
                    <a:pt x="107534" y="120067"/>
                  </a:lnTo>
                  <a:lnTo>
                    <a:pt x="120724" y="118715"/>
                  </a:lnTo>
                  <a:lnTo>
                    <a:pt x="126183" y="115769"/>
                  </a:lnTo>
                  <a:lnTo>
                    <a:pt x="134586" y="105446"/>
                  </a:lnTo>
                  <a:lnTo>
                    <a:pt x="136326" y="99548"/>
                  </a:lnTo>
                  <a:lnTo>
                    <a:pt x="134959" y="86196"/>
                  </a:lnTo>
                  <a:lnTo>
                    <a:pt x="132012" y="80737"/>
                  </a:lnTo>
                  <a:lnTo>
                    <a:pt x="121688" y="72334"/>
                  </a:lnTo>
                  <a:lnTo>
                    <a:pt x="115792" y="70592"/>
                  </a:lnTo>
                  <a:close/>
                </a:path>
                <a:path w="309880" h="261620">
                  <a:moveTo>
                    <a:pt x="202646" y="141296"/>
                  </a:moveTo>
                  <a:lnTo>
                    <a:pt x="189292" y="142665"/>
                  </a:lnTo>
                  <a:lnTo>
                    <a:pt x="183907" y="145521"/>
                  </a:lnTo>
                  <a:lnTo>
                    <a:pt x="175503" y="155845"/>
                  </a:lnTo>
                  <a:lnTo>
                    <a:pt x="173690" y="161832"/>
                  </a:lnTo>
                  <a:lnTo>
                    <a:pt x="175041" y="175022"/>
                  </a:lnTo>
                  <a:lnTo>
                    <a:pt x="178023" y="180435"/>
                  </a:lnTo>
                  <a:lnTo>
                    <a:pt x="188437" y="188912"/>
                  </a:lnTo>
                  <a:lnTo>
                    <a:pt x="194252" y="190661"/>
                  </a:lnTo>
                  <a:lnTo>
                    <a:pt x="207444" y="189308"/>
                  </a:lnTo>
                  <a:lnTo>
                    <a:pt x="212901" y="186363"/>
                  </a:lnTo>
                  <a:lnTo>
                    <a:pt x="221305" y="176039"/>
                  </a:lnTo>
                  <a:lnTo>
                    <a:pt x="223046" y="170143"/>
                  </a:lnTo>
                  <a:lnTo>
                    <a:pt x="221677" y="156789"/>
                  </a:lnTo>
                  <a:lnTo>
                    <a:pt x="218776" y="151368"/>
                  </a:lnTo>
                  <a:lnTo>
                    <a:pt x="208542" y="143037"/>
                  </a:lnTo>
                  <a:lnTo>
                    <a:pt x="202646" y="141296"/>
                  </a:lnTo>
                  <a:close/>
                </a:path>
                <a:path w="309880" h="261620">
                  <a:moveTo>
                    <a:pt x="289267" y="211811"/>
                  </a:moveTo>
                  <a:lnTo>
                    <a:pt x="275915" y="213180"/>
                  </a:lnTo>
                  <a:lnTo>
                    <a:pt x="270530" y="216037"/>
                  </a:lnTo>
                  <a:lnTo>
                    <a:pt x="262053" y="226449"/>
                  </a:lnTo>
                  <a:lnTo>
                    <a:pt x="260193" y="232401"/>
                  </a:lnTo>
                  <a:lnTo>
                    <a:pt x="261529" y="245428"/>
                  </a:lnTo>
                  <a:lnTo>
                    <a:pt x="264511" y="250841"/>
                  </a:lnTo>
                  <a:lnTo>
                    <a:pt x="275014" y="259391"/>
                  </a:lnTo>
                  <a:lnTo>
                    <a:pt x="280875" y="261176"/>
                  </a:lnTo>
                  <a:lnTo>
                    <a:pt x="294065" y="259824"/>
                  </a:lnTo>
                  <a:lnTo>
                    <a:pt x="299524" y="256879"/>
                  </a:lnTo>
                  <a:lnTo>
                    <a:pt x="307928" y="246555"/>
                  </a:lnTo>
                  <a:lnTo>
                    <a:pt x="309667" y="240658"/>
                  </a:lnTo>
                  <a:lnTo>
                    <a:pt x="308300" y="227304"/>
                  </a:lnTo>
                  <a:lnTo>
                    <a:pt x="305399" y="221884"/>
                  </a:lnTo>
                  <a:lnTo>
                    <a:pt x="295165" y="213553"/>
                  </a:lnTo>
                  <a:lnTo>
                    <a:pt x="289267" y="211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54300" y="22733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97300" y="18923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11500" y="28067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25900" y="35687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06900" y="41021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68900" y="32639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362312" y="5340703"/>
            <a:ext cx="3926840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0"/>
              </a:lnSpc>
              <a:tabLst>
                <a:tab pos="3291204" algn="l"/>
              </a:tabLst>
            </a:pPr>
            <a:r>
              <a:rPr sz="5850" b="1" spc="60" baseline="-7122" dirty="0">
                <a:latin typeface="Times New Roman"/>
                <a:cs typeface="Times New Roman"/>
              </a:rPr>
              <a:t>x</a:t>
            </a:r>
            <a:r>
              <a:rPr sz="3375" i="1" spc="60" baseline="-37037" dirty="0">
                <a:latin typeface="Times New Roman"/>
                <a:cs typeface="Times New Roman"/>
              </a:rPr>
              <a:t>ij </a:t>
            </a:r>
            <a:r>
              <a:rPr sz="5850" spc="0" baseline="-7122" dirty="0">
                <a:latin typeface="Symbol"/>
                <a:cs typeface="Symbol"/>
              </a:rPr>
              <a:t></a:t>
            </a:r>
            <a:r>
              <a:rPr sz="5850" spc="0" baseline="-7122" dirty="0">
                <a:latin typeface="Times New Roman"/>
                <a:cs typeface="Times New Roman"/>
              </a:rPr>
              <a:t> </a:t>
            </a:r>
            <a:r>
              <a:rPr sz="5850" b="1" spc="112" baseline="-7122" dirty="0">
                <a:latin typeface="Times New Roman"/>
                <a:cs typeface="Times New Roman"/>
              </a:rPr>
              <a:t>A</a:t>
            </a:r>
            <a:r>
              <a:rPr sz="3375" i="1" spc="112" baseline="-37037" dirty="0">
                <a:latin typeface="Times New Roman"/>
                <a:cs typeface="Times New Roman"/>
              </a:rPr>
              <a:t>i</a:t>
            </a:r>
            <a:r>
              <a:rPr sz="5850" b="1" spc="112" baseline="-7122" dirty="0">
                <a:latin typeface="Times New Roman"/>
                <a:cs typeface="Times New Roman"/>
              </a:rPr>
              <a:t>X</a:t>
            </a:r>
            <a:r>
              <a:rPr sz="5850" b="1" spc="-839" baseline="-7122" dirty="0">
                <a:latin typeface="Times New Roman"/>
                <a:cs typeface="Times New Roman"/>
              </a:rPr>
              <a:t> </a:t>
            </a:r>
            <a:r>
              <a:rPr sz="3375" i="1" baseline="-37037" dirty="0">
                <a:latin typeface="Times New Roman"/>
                <a:cs typeface="Times New Roman"/>
              </a:rPr>
              <a:t>j </a:t>
            </a:r>
            <a:r>
              <a:rPr sz="5850" spc="0" baseline="-7122" dirty="0">
                <a:latin typeface="Symbol"/>
                <a:cs typeface="Symbol"/>
              </a:rPr>
              <a:t></a:t>
            </a:r>
            <a:r>
              <a:rPr sz="5850" spc="-555" baseline="-7122" dirty="0">
                <a:latin typeface="Times New Roman"/>
                <a:cs typeface="Times New Roman"/>
              </a:rPr>
              <a:t> </a:t>
            </a:r>
            <a:r>
              <a:rPr sz="5850" b="1" spc="52" baseline="-7122" dirty="0">
                <a:latin typeface="Times New Roman"/>
                <a:cs typeface="Times New Roman"/>
              </a:rPr>
              <a:t>b</a:t>
            </a:r>
            <a:r>
              <a:rPr sz="3375" i="1" spc="52" baseline="-37037" dirty="0">
                <a:latin typeface="Times New Roman"/>
                <a:cs typeface="Times New Roman"/>
              </a:rPr>
              <a:t>i	</a:t>
            </a: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1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4]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31339" y="6196774"/>
            <a:ext cx="389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 Unicode MS"/>
                <a:cs typeface="Arial Unicode MS"/>
              </a:rPr>
              <a:t>2</a:t>
            </a:r>
            <a:r>
              <a:rPr sz="1600" spc="75" dirty="0">
                <a:latin typeface="Arial Unicode MS"/>
                <a:cs typeface="Arial Unicode MS"/>
              </a:rPr>
              <a:t>x</a:t>
            </a:r>
            <a:r>
              <a:rPr sz="1600" spc="90" dirty="0">
                <a:latin typeface="Arial Unicode MS"/>
                <a:cs typeface="Arial Unicode MS"/>
              </a:rPr>
              <a:t>1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74339" y="6196774"/>
            <a:ext cx="389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 Unicode MS"/>
                <a:cs typeface="Arial Unicode MS"/>
              </a:rPr>
              <a:t>2</a:t>
            </a:r>
            <a:r>
              <a:rPr sz="1600" spc="75" dirty="0">
                <a:latin typeface="Arial Unicode MS"/>
                <a:cs typeface="Arial Unicode MS"/>
              </a:rPr>
              <a:t>x</a:t>
            </a:r>
            <a:r>
              <a:rPr sz="1600" spc="90" dirty="0">
                <a:latin typeface="Arial Unicode MS"/>
                <a:cs typeface="Arial Unicode MS"/>
              </a:rPr>
              <a:t>3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55540" y="6196774"/>
            <a:ext cx="389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 Unicode MS"/>
                <a:cs typeface="Arial Unicode MS"/>
              </a:rPr>
              <a:t>2</a:t>
            </a:r>
            <a:r>
              <a:rPr sz="1600" spc="75" dirty="0">
                <a:latin typeface="Arial Unicode MS"/>
                <a:cs typeface="Arial Unicode MS"/>
              </a:rPr>
              <a:t>x</a:t>
            </a:r>
            <a:r>
              <a:rPr sz="1600" spc="90" dirty="0">
                <a:latin typeface="Arial Unicode MS"/>
                <a:cs typeface="Arial Unicode MS"/>
              </a:rPr>
              <a:t>1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88740" y="6196774"/>
            <a:ext cx="389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 Unicode MS"/>
                <a:cs typeface="Arial Unicode MS"/>
              </a:rPr>
              <a:t>3</a:t>
            </a:r>
            <a:r>
              <a:rPr sz="1600" spc="75" dirty="0">
                <a:latin typeface="Arial Unicode MS"/>
                <a:cs typeface="Arial Unicode MS"/>
              </a:rPr>
              <a:t>x</a:t>
            </a:r>
            <a:r>
              <a:rPr sz="1600" spc="90" dirty="0">
                <a:latin typeface="Arial Unicode MS"/>
                <a:cs typeface="Arial Unicode MS"/>
              </a:rPr>
              <a:t>1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006843" y="5791200"/>
            <a:ext cx="355600" cy="384810"/>
          </a:xfrm>
          <a:custGeom>
            <a:avLst/>
            <a:gdLst/>
            <a:ahLst/>
            <a:cxnLst/>
            <a:rect l="l" t="t" r="r" b="b"/>
            <a:pathLst>
              <a:path w="355600" h="384810">
                <a:moveTo>
                  <a:pt x="355356" y="0"/>
                </a:moveTo>
                <a:lnTo>
                  <a:pt x="275668" y="30131"/>
                </a:lnTo>
                <a:lnTo>
                  <a:pt x="300159" y="52748"/>
                </a:lnTo>
                <a:lnTo>
                  <a:pt x="0" y="377768"/>
                </a:lnTo>
                <a:lnTo>
                  <a:pt x="6997" y="384231"/>
                </a:lnTo>
                <a:lnTo>
                  <a:pt x="307157" y="59211"/>
                </a:lnTo>
                <a:lnTo>
                  <a:pt x="338200" y="59211"/>
                </a:lnTo>
                <a:lnTo>
                  <a:pt x="355356" y="0"/>
                </a:lnTo>
                <a:close/>
              </a:path>
              <a:path w="355600" h="384810">
                <a:moveTo>
                  <a:pt x="338200" y="59211"/>
                </a:moveTo>
                <a:lnTo>
                  <a:pt x="307157" y="59211"/>
                </a:lnTo>
                <a:lnTo>
                  <a:pt x="331647" y="81829"/>
                </a:lnTo>
                <a:lnTo>
                  <a:pt x="338200" y="59211"/>
                </a:lnTo>
                <a:close/>
              </a:path>
            </a:pathLst>
          </a:custGeom>
          <a:solidFill>
            <a:srgbClr val="292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72515" y="5791200"/>
            <a:ext cx="233045" cy="383540"/>
          </a:xfrm>
          <a:custGeom>
            <a:avLst/>
            <a:gdLst/>
            <a:ahLst/>
            <a:cxnLst/>
            <a:rect l="l" t="t" r="r" b="b"/>
            <a:pathLst>
              <a:path w="233045" h="383539">
                <a:moveTo>
                  <a:pt x="232684" y="0"/>
                </a:moveTo>
                <a:lnTo>
                  <a:pt x="160808" y="45738"/>
                </a:lnTo>
                <a:lnTo>
                  <a:pt x="189396" y="62890"/>
                </a:lnTo>
                <a:lnTo>
                  <a:pt x="0" y="378549"/>
                </a:lnTo>
                <a:lnTo>
                  <a:pt x="8168" y="383450"/>
                </a:lnTo>
                <a:lnTo>
                  <a:pt x="197563" y="67791"/>
                </a:lnTo>
                <a:lnTo>
                  <a:pt x="227469" y="67791"/>
                </a:lnTo>
                <a:lnTo>
                  <a:pt x="232684" y="0"/>
                </a:lnTo>
                <a:close/>
              </a:path>
              <a:path w="233045" h="383539">
                <a:moveTo>
                  <a:pt x="227469" y="67791"/>
                </a:moveTo>
                <a:lnTo>
                  <a:pt x="197563" y="67791"/>
                </a:lnTo>
                <a:lnTo>
                  <a:pt x="226150" y="84943"/>
                </a:lnTo>
                <a:lnTo>
                  <a:pt x="227469" y="67791"/>
                </a:lnTo>
                <a:close/>
              </a:path>
            </a:pathLst>
          </a:custGeom>
          <a:solidFill>
            <a:srgbClr val="292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45983" y="5791200"/>
            <a:ext cx="126364" cy="382270"/>
          </a:xfrm>
          <a:custGeom>
            <a:avLst/>
            <a:gdLst/>
            <a:ahLst/>
            <a:cxnLst/>
            <a:rect l="l" t="t" r="r" b="b"/>
            <a:pathLst>
              <a:path w="126364" h="382270">
                <a:moveTo>
                  <a:pt x="42014" y="74713"/>
                </a:moveTo>
                <a:lnTo>
                  <a:pt x="32132" y="74713"/>
                </a:lnTo>
                <a:lnTo>
                  <a:pt x="117168" y="382269"/>
                </a:lnTo>
                <a:lnTo>
                  <a:pt x="126349" y="379730"/>
                </a:lnTo>
                <a:lnTo>
                  <a:pt x="42014" y="74713"/>
                </a:lnTo>
                <a:close/>
              </a:path>
              <a:path w="126364" h="382270">
                <a:moveTo>
                  <a:pt x="16416" y="0"/>
                </a:moveTo>
                <a:lnTo>
                  <a:pt x="0" y="83597"/>
                </a:lnTo>
                <a:lnTo>
                  <a:pt x="32132" y="74713"/>
                </a:lnTo>
                <a:lnTo>
                  <a:pt x="42014" y="74713"/>
                </a:lnTo>
                <a:lnTo>
                  <a:pt x="41313" y="72175"/>
                </a:lnTo>
                <a:lnTo>
                  <a:pt x="73445" y="63291"/>
                </a:lnTo>
                <a:lnTo>
                  <a:pt x="16416" y="0"/>
                </a:lnTo>
                <a:close/>
              </a:path>
            </a:pathLst>
          </a:custGeom>
          <a:solidFill>
            <a:srgbClr val="292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60383" y="5791200"/>
            <a:ext cx="126364" cy="382270"/>
          </a:xfrm>
          <a:custGeom>
            <a:avLst/>
            <a:gdLst/>
            <a:ahLst/>
            <a:cxnLst/>
            <a:rect l="l" t="t" r="r" b="b"/>
            <a:pathLst>
              <a:path w="126364" h="382270">
                <a:moveTo>
                  <a:pt x="42014" y="74713"/>
                </a:moveTo>
                <a:lnTo>
                  <a:pt x="32132" y="74713"/>
                </a:lnTo>
                <a:lnTo>
                  <a:pt x="117168" y="382269"/>
                </a:lnTo>
                <a:lnTo>
                  <a:pt x="126349" y="379730"/>
                </a:lnTo>
                <a:lnTo>
                  <a:pt x="42014" y="74713"/>
                </a:lnTo>
                <a:close/>
              </a:path>
              <a:path w="126364" h="382270">
                <a:moveTo>
                  <a:pt x="16416" y="0"/>
                </a:moveTo>
                <a:lnTo>
                  <a:pt x="0" y="83597"/>
                </a:lnTo>
                <a:lnTo>
                  <a:pt x="32132" y="74713"/>
                </a:lnTo>
                <a:lnTo>
                  <a:pt x="42014" y="74713"/>
                </a:lnTo>
                <a:lnTo>
                  <a:pt x="41313" y="72175"/>
                </a:lnTo>
                <a:lnTo>
                  <a:pt x="73445" y="63291"/>
                </a:lnTo>
                <a:lnTo>
                  <a:pt x="16416" y="0"/>
                </a:lnTo>
                <a:close/>
              </a:path>
            </a:pathLst>
          </a:custGeom>
          <a:solidFill>
            <a:srgbClr val="292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83540" y="3445065"/>
            <a:ext cx="6210300" cy="16979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22680" algn="r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i="1" spc="0" dirty="0">
                <a:latin typeface="Times New Roman"/>
                <a:cs typeface="Times New Roman"/>
              </a:rPr>
              <a:t>i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350"/>
              </a:spcBef>
            </a:pPr>
            <a:r>
              <a:rPr sz="1800" spc="10" dirty="0">
                <a:latin typeface="Arial Unicode MS"/>
                <a:cs typeface="Arial Unicode MS"/>
              </a:rPr>
              <a:t>Image</a:t>
            </a:r>
            <a:r>
              <a:rPr sz="1800" spc="-40" dirty="0">
                <a:latin typeface="Arial Unicode MS"/>
                <a:cs typeface="Arial Unicode MS"/>
              </a:rPr>
              <a:t> </a:t>
            </a:r>
            <a:r>
              <a:rPr sz="1800" spc="40" dirty="0">
                <a:latin typeface="Arial Unicode MS"/>
                <a:cs typeface="Arial Unicode MS"/>
              </a:rPr>
              <a:t>i</a:t>
            </a:r>
            <a:endParaRPr sz="1800" dirty="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</a:pPr>
            <a:endParaRPr sz="1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altLang="en-US" sz="2400" spc="-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对于仿射情况（欧式空间中）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14400" y="5257800"/>
            <a:ext cx="6629400" cy="685800"/>
          </a:xfrm>
          <a:custGeom>
            <a:avLst/>
            <a:gdLst/>
            <a:ahLst/>
            <a:cxnLst/>
            <a:rect l="l" t="t" r="r" b="b"/>
            <a:pathLst>
              <a:path w="6629400" h="685800">
                <a:moveTo>
                  <a:pt x="0" y="685800"/>
                </a:moveTo>
                <a:lnTo>
                  <a:pt x="6629400" y="685800"/>
                </a:lnTo>
                <a:lnTo>
                  <a:pt x="66294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FFC000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1819" y="155765"/>
            <a:ext cx="6527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运动恢复结构歧义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50740" y="1611503"/>
            <a:ext cx="375348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在一般情况下（没有已知参数），歧义由任意</a:t>
            </a:r>
            <a:r>
              <a:rPr lang="en-US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4×4</a:t>
            </a:r>
            <a:r>
              <a:rPr lang="zh-CN" altLang="en-US" sz="2400" spc="-15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投影变换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表示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75439" y="4330806"/>
            <a:ext cx="601345" cy="5461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95"/>
              </a:spcBef>
            </a:pPr>
            <a:r>
              <a:rPr sz="3000" spc="-75" dirty="0">
                <a:latin typeface="Times New Roman"/>
                <a:cs typeface="Times New Roman"/>
              </a:rPr>
              <a:t>M</a:t>
            </a:r>
            <a:r>
              <a:rPr sz="2625" spc="-112" baseline="-23809" dirty="0">
                <a:latin typeface="Times New Roman"/>
                <a:cs typeface="Times New Roman"/>
              </a:rPr>
              <a:t>i</a:t>
            </a:r>
            <a:endParaRPr sz="2625" baseline="-23809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5018" y="4191392"/>
            <a:ext cx="1828800" cy="649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08430" algn="l"/>
              </a:tabLst>
            </a:pPr>
            <a:r>
              <a:rPr sz="3000" spc="-50" dirty="0">
                <a:latin typeface="Symbol"/>
                <a:cs typeface="Symbol"/>
              </a:rPr>
              <a:t></a:t>
            </a:r>
            <a:r>
              <a:rPr sz="3000" spc="-240" dirty="0">
                <a:latin typeface="Times New Roman"/>
                <a:cs typeface="Times New Roman"/>
              </a:rPr>
              <a:t> </a:t>
            </a:r>
            <a:r>
              <a:rPr sz="3000" spc="-50" dirty="0">
                <a:latin typeface="Times New Roman"/>
                <a:cs typeface="Times New Roman"/>
              </a:rPr>
              <a:t>K</a:t>
            </a:r>
            <a:r>
              <a:rPr sz="2625" spc="172" baseline="-23809" dirty="0">
                <a:latin typeface="Times New Roman"/>
                <a:cs typeface="Times New Roman"/>
              </a:rPr>
              <a:t>i</a:t>
            </a:r>
            <a:r>
              <a:rPr sz="4100" spc="-625" dirty="0">
                <a:latin typeface="Symbol"/>
                <a:cs typeface="Symbol"/>
              </a:rPr>
              <a:t></a:t>
            </a:r>
            <a:r>
              <a:rPr sz="3000" spc="30" dirty="0">
                <a:latin typeface="Times New Roman"/>
                <a:cs typeface="Times New Roman"/>
              </a:rPr>
              <a:t>R</a:t>
            </a:r>
            <a:r>
              <a:rPr sz="2625" spc="-22" baseline="-23809" dirty="0">
                <a:latin typeface="Times New Roman"/>
                <a:cs typeface="Times New Roman"/>
              </a:rPr>
              <a:t>i</a:t>
            </a:r>
            <a:r>
              <a:rPr sz="2625" baseline="-23809" dirty="0">
                <a:latin typeface="Times New Roman"/>
                <a:cs typeface="Times New Roman"/>
              </a:rPr>
              <a:t>	</a:t>
            </a:r>
            <a:r>
              <a:rPr sz="3000" spc="-390" dirty="0">
                <a:latin typeface="Times New Roman"/>
                <a:cs typeface="Times New Roman"/>
              </a:rPr>
              <a:t>T</a:t>
            </a:r>
            <a:r>
              <a:rPr sz="2625" spc="-22" baseline="-23809" dirty="0">
                <a:latin typeface="Times New Roman"/>
                <a:cs typeface="Times New Roman"/>
              </a:rPr>
              <a:t>i</a:t>
            </a:r>
            <a:r>
              <a:rPr sz="2625" spc="-367" baseline="-23809" dirty="0">
                <a:latin typeface="Times New Roman"/>
                <a:cs typeface="Times New Roman"/>
              </a:rPr>
              <a:t> </a:t>
            </a:r>
            <a:r>
              <a:rPr sz="4100" spc="-415" dirty="0">
                <a:latin typeface="Symbol"/>
                <a:cs typeface="Symbol"/>
              </a:rPr>
              <a:t>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2409" y="4324520"/>
            <a:ext cx="154749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25" dirty="0">
                <a:latin typeface="Times New Roman"/>
                <a:cs typeface="Times New Roman"/>
              </a:rPr>
              <a:t>x </a:t>
            </a:r>
            <a:r>
              <a:rPr sz="2400" spc="-15" baseline="-24305" dirty="0">
                <a:latin typeface="Times New Roman"/>
                <a:cs typeface="Times New Roman"/>
              </a:rPr>
              <a:t>j </a:t>
            </a:r>
            <a:r>
              <a:rPr sz="2750" spc="-30" dirty="0">
                <a:latin typeface="Symbol"/>
                <a:cs typeface="Symbol"/>
              </a:rPr>
              <a:t></a:t>
            </a:r>
            <a:r>
              <a:rPr sz="2750" spc="-30" dirty="0">
                <a:latin typeface="Times New Roman"/>
                <a:cs typeface="Times New Roman"/>
              </a:rPr>
              <a:t> </a:t>
            </a:r>
            <a:r>
              <a:rPr sz="2750" spc="50" dirty="0">
                <a:latin typeface="Times New Roman"/>
                <a:cs typeface="Times New Roman"/>
              </a:rPr>
              <a:t>M</a:t>
            </a:r>
            <a:r>
              <a:rPr sz="2400" spc="75" baseline="-24305" dirty="0">
                <a:latin typeface="Times New Roman"/>
                <a:cs typeface="Times New Roman"/>
              </a:rPr>
              <a:t>i</a:t>
            </a:r>
            <a:r>
              <a:rPr sz="2400" spc="-135" baseline="-24305" dirty="0">
                <a:latin typeface="Times New Roman"/>
                <a:cs typeface="Times New Roman"/>
              </a:rPr>
              <a:t> </a:t>
            </a:r>
            <a:r>
              <a:rPr sz="2750" spc="140" dirty="0">
                <a:latin typeface="Times New Roman"/>
                <a:cs typeface="Times New Roman"/>
              </a:rPr>
              <a:t>X</a:t>
            </a:r>
            <a:r>
              <a:rPr sz="2400" spc="209" baseline="-24305" dirty="0">
                <a:latin typeface="Times New Roman"/>
                <a:cs typeface="Times New Roman"/>
              </a:rPr>
              <a:t>j</a:t>
            </a:r>
            <a:endParaRPr sz="2400" baseline="-2430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11145" y="5257800"/>
            <a:ext cx="1092200" cy="43751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0670">
              <a:lnSpc>
                <a:spcPts val="3195"/>
              </a:lnSpc>
            </a:pPr>
            <a:r>
              <a:rPr sz="2750" spc="-55" dirty="0">
                <a:latin typeface="Times New Roman"/>
                <a:cs typeface="Times New Roman"/>
              </a:rPr>
              <a:t>H X</a:t>
            </a:r>
            <a:r>
              <a:rPr sz="2750" spc="-305" dirty="0">
                <a:latin typeface="Times New Roman"/>
                <a:cs typeface="Times New Roman"/>
              </a:rPr>
              <a:t> </a:t>
            </a:r>
            <a:r>
              <a:rPr sz="2400" spc="-22" baseline="-24305" dirty="0">
                <a:latin typeface="Times New Roman"/>
                <a:cs typeface="Times New Roman"/>
              </a:rPr>
              <a:t>j</a:t>
            </a:r>
            <a:endParaRPr sz="2400" baseline="-2430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1944" y="5477168"/>
            <a:ext cx="83820" cy="275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spc="5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89204" y="5079835"/>
            <a:ext cx="103124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28320" algn="l"/>
              </a:tabLst>
            </a:pPr>
            <a:r>
              <a:rPr sz="4200" spc="22" baseline="-24801" dirty="0">
                <a:latin typeface="Times New Roman"/>
                <a:cs typeface="Times New Roman"/>
              </a:rPr>
              <a:t>M	</a:t>
            </a:r>
            <a:r>
              <a:rPr sz="4200" spc="187" baseline="-24801" dirty="0">
                <a:latin typeface="Times New Roman"/>
                <a:cs typeface="Times New Roman"/>
              </a:rPr>
              <a:t>H</a:t>
            </a:r>
            <a:r>
              <a:rPr sz="1600" spc="-10" dirty="0">
                <a:latin typeface="Symbol"/>
                <a:cs typeface="Symbol"/>
              </a:rPr>
              <a:t></a:t>
            </a:r>
            <a:r>
              <a:rPr sz="1600" spc="15" dirty="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63595" y="4921727"/>
            <a:ext cx="114300" cy="249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75488" y="4953000"/>
            <a:ext cx="114300" cy="2131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51639" y="5257800"/>
            <a:ext cx="1244600" cy="437515"/>
          </a:xfrm>
          <a:custGeom>
            <a:avLst/>
            <a:gdLst/>
            <a:ahLst/>
            <a:cxnLst/>
            <a:rect l="l" t="t" r="r" b="b"/>
            <a:pathLst>
              <a:path w="1244600" h="437514">
                <a:moveTo>
                  <a:pt x="0" y="0"/>
                </a:moveTo>
                <a:lnTo>
                  <a:pt x="1244385" y="0"/>
                </a:lnTo>
                <a:lnTo>
                  <a:pt x="1244385" y="437305"/>
                </a:lnTo>
                <a:lnTo>
                  <a:pt x="0" y="43730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0634" y="1613452"/>
            <a:ext cx="4147930" cy="2378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974339" y="2705488"/>
            <a:ext cx="8058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Projective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114" y="1559012"/>
            <a:ext cx="263525" cy="4356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700" i="1" spc="-15" dirty="0">
                <a:latin typeface="Times New Roman"/>
                <a:cs typeface="Times New Roman"/>
              </a:rPr>
              <a:t>x</a:t>
            </a:r>
            <a:r>
              <a:rPr sz="2700" i="1" spc="-490" dirty="0">
                <a:latin typeface="Times New Roman"/>
                <a:cs typeface="Times New Roman"/>
              </a:rPr>
              <a:t> </a:t>
            </a:r>
            <a:r>
              <a:rPr sz="2325" i="1" spc="-7" baseline="-23297" dirty="0">
                <a:latin typeface="Times New Roman"/>
                <a:cs typeface="Times New Roman"/>
              </a:rPr>
              <a:t>j</a:t>
            </a:r>
            <a:endParaRPr sz="2325" baseline="-23297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1414" y="2854412"/>
            <a:ext cx="263525" cy="4356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700" i="1" spc="-15" dirty="0">
                <a:latin typeface="Times New Roman"/>
                <a:cs typeface="Times New Roman"/>
              </a:rPr>
              <a:t>x</a:t>
            </a:r>
            <a:r>
              <a:rPr sz="2700" i="1" spc="-490" dirty="0">
                <a:latin typeface="Times New Roman"/>
                <a:cs typeface="Times New Roman"/>
              </a:rPr>
              <a:t> </a:t>
            </a:r>
            <a:r>
              <a:rPr sz="2325" i="1" spc="-7" baseline="-23297" dirty="0">
                <a:latin typeface="Times New Roman"/>
                <a:cs typeface="Times New Roman"/>
              </a:rPr>
              <a:t>j</a:t>
            </a:r>
            <a:endParaRPr sz="2325" baseline="-23297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868140" y="5937662"/>
                <a:ext cx="4462568" cy="565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)(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𝐻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140" y="5937662"/>
                <a:ext cx="4462568" cy="56566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339" y="244665"/>
            <a:ext cx="63957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运动恢复结构问题</a:t>
            </a:r>
            <a:endParaRPr sz="3200"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82865"/>
            <a:ext cx="67995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给定有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个固定点的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m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个图像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sz="2400" dirty="0" err="1">
                <a:latin typeface="Times New Roman"/>
                <a:cs typeface="Times New Roman"/>
              </a:rPr>
              <a:t>X</a:t>
            </a:r>
            <a:r>
              <a:rPr lang="en-US" altLang="zh-CN" sz="2400" baseline="-19097" dirty="0" err="1">
                <a:latin typeface="Times New Roman"/>
                <a:cs typeface="Times New Roman"/>
              </a:rPr>
              <a:t>j</a:t>
            </a:r>
            <a:r>
              <a:rPr sz="2400" baseline="-19097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 </a:t>
            </a: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，可以写出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7304" y="1719495"/>
            <a:ext cx="212471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900" spc="35" dirty="0">
                <a:latin typeface="Times New Roman"/>
                <a:cs typeface="Times New Roman"/>
              </a:rPr>
              <a:t>x</a:t>
            </a:r>
            <a:r>
              <a:rPr sz="3375" spc="52" baseline="-23456" dirty="0">
                <a:latin typeface="Times New Roman"/>
                <a:cs typeface="Times New Roman"/>
              </a:rPr>
              <a:t>ij </a:t>
            </a:r>
            <a:r>
              <a:rPr sz="3900" spc="-95" dirty="0">
                <a:latin typeface="Symbol"/>
                <a:cs typeface="Symbol"/>
              </a:rPr>
              <a:t></a:t>
            </a:r>
            <a:r>
              <a:rPr sz="3900" spc="-95" dirty="0">
                <a:latin typeface="Times New Roman"/>
                <a:cs typeface="Times New Roman"/>
              </a:rPr>
              <a:t> </a:t>
            </a:r>
            <a:r>
              <a:rPr sz="3900" spc="5" dirty="0">
                <a:latin typeface="Times New Roman"/>
                <a:cs typeface="Times New Roman"/>
              </a:rPr>
              <a:t>M</a:t>
            </a:r>
            <a:r>
              <a:rPr sz="3375" spc="7" baseline="-23456" dirty="0">
                <a:latin typeface="Times New Roman"/>
                <a:cs typeface="Times New Roman"/>
              </a:rPr>
              <a:t>i</a:t>
            </a:r>
            <a:r>
              <a:rPr sz="3375" spc="247" baseline="-23456" dirty="0">
                <a:latin typeface="Times New Roman"/>
                <a:cs typeface="Times New Roman"/>
              </a:rPr>
              <a:t> </a:t>
            </a:r>
            <a:r>
              <a:rPr sz="3900" spc="140" dirty="0">
                <a:latin typeface="Times New Roman"/>
                <a:cs typeface="Times New Roman"/>
              </a:rPr>
              <a:t>X</a:t>
            </a:r>
            <a:r>
              <a:rPr sz="3375" spc="209" baseline="-23456" dirty="0">
                <a:latin typeface="Times New Roman"/>
                <a:cs typeface="Times New Roman"/>
              </a:rPr>
              <a:t>j</a:t>
            </a:r>
            <a:endParaRPr sz="3375" baseline="-23456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0" y="2743200"/>
            <a:ext cx="8153400" cy="838200"/>
          </a:xfrm>
          <a:custGeom>
            <a:avLst/>
            <a:gdLst/>
            <a:ahLst/>
            <a:cxnLst/>
            <a:rect l="l" t="t" r="r" b="b"/>
            <a:pathLst>
              <a:path w="8153400" h="838200">
                <a:moveTo>
                  <a:pt x="0" y="0"/>
                </a:moveTo>
                <a:lnTo>
                  <a:pt x="8153400" y="0"/>
                </a:lnTo>
                <a:lnTo>
                  <a:pt x="81534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2779395"/>
            <a:ext cx="7863840" cy="388542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386080">
              <a:lnSpc>
                <a:spcPct val="100699"/>
              </a:lnSpc>
              <a:spcBef>
                <a:spcPts val="80"/>
              </a:spcBef>
              <a:tabLst>
                <a:tab pos="5386070" algn="l"/>
              </a:tabLst>
            </a:pPr>
            <a:r>
              <a:rPr lang="zh-CN" altLang="en-US" sz="2400" b="1" spc="-5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问题</a:t>
            </a:r>
            <a:r>
              <a:rPr sz="2400" b="1" spc="-5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: </a:t>
            </a:r>
            <a:r>
              <a:rPr lang="zh-CN" altLang="en-US" sz="2400" spc="-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 </a:t>
            </a:r>
            <a:r>
              <a:rPr lang="en-US" altLang="zh-CN" sz="2400" spc="-45" dirty="0" err="1">
                <a:latin typeface="Arial Unicode MS"/>
                <a:cs typeface="Arial Unicode MS"/>
              </a:rPr>
              <a:t>m</a:t>
            </a:r>
            <a:r>
              <a:rPr lang="en-US" altLang="zh-CN" sz="2400" spc="-45" dirty="0" err="1">
                <a:latin typeface="Symbol"/>
                <a:cs typeface="Symbol"/>
              </a:rPr>
              <a:t></a:t>
            </a:r>
            <a:r>
              <a:rPr lang="en-US" altLang="zh-CN" sz="2400" spc="-45" dirty="0" err="1">
                <a:latin typeface="Arial Unicode MS"/>
                <a:cs typeface="Arial Unicode MS"/>
              </a:rPr>
              <a:t>n</a:t>
            </a:r>
            <a:r>
              <a:rPr lang="zh-CN" altLang="en-US" sz="2400" spc="-25" dirty="0">
                <a:latin typeface="Arial Unicode MS"/>
                <a:cs typeface="Arial Unicode MS"/>
              </a:rPr>
              <a:t> </a:t>
            </a:r>
            <a:r>
              <a:rPr lang="zh-CN" altLang="en-US" sz="2400" spc="-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个测量值 </a:t>
            </a:r>
            <a:r>
              <a:rPr lang="en-US" altLang="zh-CN" sz="2400" dirty="0" err="1">
                <a:latin typeface="Times New Roman"/>
                <a:cs typeface="Times New Roman"/>
              </a:rPr>
              <a:t>x</a:t>
            </a:r>
            <a:r>
              <a:rPr lang="en-US" altLang="zh-CN" sz="2400" baseline="-19097" dirty="0" err="1">
                <a:latin typeface="Times New Roman"/>
                <a:cs typeface="Times New Roman"/>
              </a:rPr>
              <a:t>ij</a:t>
            </a:r>
            <a:r>
              <a:rPr lang="en-US" altLang="zh-CN" sz="2400" baseline="-19097" dirty="0">
                <a:latin typeface="Times New Roman"/>
                <a:cs typeface="Times New Roman"/>
              </a:rPr>
              <a:t> </a:t>
            </a:r>
            <a:r>
              <a:rPr lang="zh-CN" altLang="en-US" sz="2400" spc="-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估计 </a:t>
            </a:r>
            <a:r>
              <a:rPr lang="en-US" altLang="zh-CN" sz="2400" spc="-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m </a:t>
            </a:r>
            <a:r>
              <a:rPr lang="zh-CN" altLang="en-US" sz="2400" spc="-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个矩阵</a:t>
            </a:r>
            <a:r>
              <a:rPr sz="2400" spc="8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175" dirty="0" err="1">
                <a:latin typeface="Arial Unicode MS"/>
                <a:cs typeface="Arial Unicode MS"/>
              </a:rPr>
              <a:t>M</a:t>
            </a:r>
            <a:r>
              <a:rPr sz="2400" spc="262" baseline="-19097" dirty="0" err="1">
                <a:latin typeface="Arial Unicode MS"/>
                <a:cs typeface="Arial Unicode MS"/>
              </a:rPr>
              <a:t>i</a:t>
            </a:r>
            <a:r>
              <a:rPr lang="zh-CN" altLang="en-US" sz="2400" spc="50" dirty="0">
                <a:latin typeface="Arial Unicode MS"/>
                <a:cs typeface="Arial Unicode MS"/>
              </a:rPr>
              <a:t>，</a:t>
            </a:r>
            <a:r>
              <a:rPr sz="24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zh-CN" altLang="en-US" sz="24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个位置</a:t>
            </a:r>
            <a:r>
              <a:rPr sz="2400" spc="-10" dirty="0">
                <a:latin typeface="Arial Unicode MS"/>
                <a:cs typeface="Arial Unicode MS"/>
              </a:rPr>
              <a:t> </a:t>
            </a:r>
            <a:r>
              <a:rPr lang="en-US" altLang="zh-CN" sz="2400" spc="-60" dirty="0" err="1">
                <a:latin typeface="Arial Unicode MS"/>
                <a:cs typeface="Arial Unicode MS"/>
              </a:rPr>
              <a:t>X</a:t>
            </a:r>
            <a:r>
              <a:rPr lang="en-US" altLang="zh-CN" sz="2400" spc="-89" baseline="-19097" dirty="0" err="1">
                <a:latin typeface="Times New Roman"/>
                <a:cs typeface="Times New Roman"/>
              </a:rPr>
              <a:t>j</a:t>
            </a:r>
            <a:r>
              <a:rPr lang="en-US" altLang="zh-CN" sz="2400" spc="-89" baseline="-19097" dirty="0">
                <a:latin typeface="Times New Roman"/>
                <a:cs typeface="Times New Roman"/>
              </a:rPr>
              <a:t> </a:t>
            </a:r>
            <a:endParaRPr sz="2400" dirty="0">
              <a:latin typeface="Arial Unicode MS"/>
              <a:cs typeface="Arial Unicode MS"/>
            </a:endParaRPr>
          </a:p>
          <a:p>
            <a:pPr marL="355600" marR="5080" indent="-342900">
              <a:lnSpc>
                <a:spcPct val="100099"/>
              </a:lnSpc>
              <a:spcBef>
                <a:spcPts val="2490"/>
              </a:spcBef>
              <a:buFont typeface="Arial" panose="020B0604020202020204" pitchFamily="34" charset="0"/>
              <a:buChar char="•"/>
              <a:tabLst>
                <a:tab pos="336550" algn="l"/>
                <a:tab pos="2184400" algn="l"/>
              </a:tabLst>
            </a:pP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如果摄像机没有标定，摄像机和点最多只能恢复到</a:t>
            </a:r>
            <a:r>
              <a:rPr sz="2400" spc="1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4x4</a:t>
            </a:r>
            <a:r>
              <a:rPr lang="zh-CN" altLang="en-US" sz="2400" spc="1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投影</a:t>
            </a:r>
            <a:r>
              <a:rPr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其中</a:t>
            </a:r>
            <a:r>
              <a:rPr sz="2400" spc="1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4x4</a:t>
            </a:r>
            <a:r>
              <a:rPr lang="zh-CN" altLang="en-US" sz="2400" spc="1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投影按尺寸定义</a:t>
            </a:r>
            <a:r>
              <a:rPr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lang="en-US" sz="2400" spc="-1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55600" marR="5080" indent="-342900">
              <a:lnSpc>
                <a:spcPct val="100099"/>
              </a:lnSpc>
              <a:spcBef>
                <a:spcPts val="2490"/>
              </a:spcBef>
              <a:buFont typeface="Arial" panose="020B0604020202020204" pitchFamily="34" charset="0"/>
              <a:buChar char="•"/>
              <a:tabLst>
                <a:tab pos="336550" algn="l"/>
                <a:tab pos="2184400" algn="l"/>
              </a:tabLst>
            </a:pP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给定两个摄像机，需要多少点？</a:t>
            </a:r>
            <a:endParaRPr lang="en-US" altLang="zh-CN" sz="2400" spc="-1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55600" marR="5080" indent="-342900">
              <a:lnSpc>
                <a:spcPct val="100099"/>
              </a:lnSpc>
              <a:spcBef>
                <a:spcPts val="2490"/>
              </a:spcBef>
              <a:buFont typeface="Arial" panose="020B0604020202020204" pitchFamily="34" charset="0"/>
              <a:buChar char="•"/>
              <a:tabLst>
                <a:tab pos="336550" algn="l"/>
                <a:tab pos="2184400" algn="l"/>
              </a:tabLst>
            </a:pPr>
            <a:r>
              <a:rPr lang="zh-CN" altLang="en-US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多少方程和多少未知参数？</a:t>
            </a:r>
            <a:endParaRPr lang="en-US" altLang="zh-CN" sz="2400" spc="1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" marR="5080">
              <a:lnSpc>
                <a:spcPct val="100099"/>
              </a:lnSpc>
              <a:spcBef>
                <a:spcPts val="2490"/>
              </a:spcBef>
              <a:tabLst>
                <a:tab pos="336550" algn="l"/>
                <a:tab pos="2184400" algn="l"/>
              </a:tabLst>
            </a:pPr>
            <a:r>
              <a:rPr lang="en-US" altLang="zh-CN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	2m</a:t>
            </a:r>
            <a:r>
              <a:rPr lang="en-US" altLang="zh-CN" sz="2400" spc="-9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×</a:t>
            </a:r>
            <a:r>
              <a:rPr lang="en-US" altLang="zh-CN" sz="24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方程 ，</a:t>
            </a:r>
            <a:r>
              <a:rPr lang="en-US" altLang="zh-CN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11m+</a:t>
            </a:r>
            <a:r>
              <a:rPr lang="en-US" altLang="zh-CN" sz="2400" spc="5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3n-</a:t>
            </a:r>
            <a:r>
              <a:rPr lang="en-US" altLang="zh-CN" sz="2400" spc="1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15</a:t>
            </a:r>
            <a:r>
              <a:rPr lang="zh-CN" altLang="en-US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未知参数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2700" y="1968500"/>
            <a:ext cx="406400" cy="330200"/>
          </a:xfrm>
          <a:custGeom>
            <a:avLst/>
            <a:gdLst/>
            <a:ahLst/>
            <a:cxnLst/>
            <a:rect l="l" t="t" r="r" b="b"/>
            <a:pathLst>
              <a:path w="406400" h="3302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400714" y="330200"/>
                </a:lnTo>
                <a:lnTo>
                  <a:pt x="406400" y="324514"/>
                </a:lnTo>
                <a:lnTo>
                  <a:pt x="40640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406400" y="25400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  <a:path w="406400" h="330200">
                <a:moveTo>
                  <a:pt x="406400" y="25400"/>
                </a:moveTo>
                <a:lnTo>
                  <a:pt x="381000" y="25400"/>
                </a:lnTo>
                <a:lnTo>
                  <a:pt x="381000" y="304800"/>
                </a:lnTo>
                <a:lnTo>
                  <a:pt x="406400" y="304800"/>
                </a:lnTo>
                <a:lnTo>
                  <a:pt x="40640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45300" y="1968500"/>
            <a:ext cx="299720" cy="330200"/>
          </a:xfrm>
          <a:custGeom>
            <a:avLst/>
            <a:gdLst/>
            <a:ahLst/>
            <a:cxnLst/>
            <a:rect l="l" t="t" r="r" b="b"/>
            <a:pathLst>
              <a:path w="299720" h="330200">
                <a:moveTo>
                  <a:pt x="29403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294034" y="330200"/>
                </a:lnTo>
                <a:lnTo>
                  <a:pt x="299720" y="324514"/>
                </a:lnTo>
                <a:lnTo>
                  <a:pt x="29972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299720" y="25400"/>
                </a:lnTo>
                <a:lnTo>
                  <a:pt x="299720" y="5685"/>
                </a:lnTo>
                <a:lnTo>
                  <a:pt x="294034" y="0"/>
                </a:lnTo>
                <a:close/>
              </a:path>
              <a:path w="299720" h="330200">
                <a:moveTo>
                  <a:pt x="299720" y="25400"/>
                </a:moveTo>
                <a:lnTo>
                  <a:pt x="274320" y="25400"/>
                </a:lnTo>
                <a:lnTo>
                  <a:pt x="274320" y="304800"/>
                </a:lnTo>
                <a:lnTo>
                  <a:pt x="299720" y="304800"/>
                </a:lnTo>
                <a:lnTo>
                  <a:pt x="29972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64940" y="1809559"/>
            <a:ext cx="3784600" cy="816249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  <a:tabLst>
                <a:tab pos="1661160" algn="l"/>
              </a:tabLst>
            </a:pPr>
            <a:r>
              <a:rPr sz="1800" spc="60" dirty="0">
                <a:latin typeface="Arial Unicode MS"/>
                <a:cs typeface="Arial Unicode MS"/>
              </a:rPr>
              <a:t>for </a:t>
            </a:r>
            <a:r>
              <a:rPr sz="1800" spc="40" dirty="0">
                <a:latin typeface="Arial Unicode MS"/>
                <a:cs typeface="Arial Unicode MS"/>
              </a:rPr>
              <a:t>i </a:t>
            </a:r>
            <a:r>
              <a:rPr sz="1800" spc="50" dirty="0">
                <a:latin typeface="Arial Unicode MS"/>
                <a:cs typeface="Arial Unicode MS"/>
              </a:rPr>
              <a:t>=</a:t>
            </a:r>
            <a:r>
              <a:rPr sz="1800" spc="55" dirty="0">
                <a:latin typeface="Arial Unicode MS"/>
                <a:cs typeface="Arial Unicode MS"/>
              </a:rPr>
              <a:t> </a:t>
            </a:r>
            <a:r>
              <a:rPr sz="1800" spc="35" dirty="0">
                <a:latin typeface="Arial Unicode MS"/>
                <a:cs typeface="Arial Unicode MS"/>
              </a:rPr>
              <a:t>1,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spc="-50" dirty="0">
                <a:latin typeface="Arial Unicode MS"/>
                <a:cs typeface="Arial Unicode MS"/>
              </a:rPr>
              <a:t>…,m	</a:t>
            </a:r>
            <a:r>
              <a:rPr sz="1800" spc="35" dirty="0">
                <a:latin typeface="Arial Unicode MS"/>
                <a:cs typeface="Arial Unicode MS"/>
              </a:rPr>
              <a:t>and </a:t>
            </a:r>
            <a:r>
              <a:rPr sz="1800" spc="40" dirty="0">
                <a:latin typeface="Arial Unicode MS"/>
                <a:cs typeface="Arial Unicode MS"/>
              </a:rPr>
              <a:t>j </a:t>
            </a:r>
            <a:r>
              <a:rPr sz="1800" spc="50" dirty="0">
                <a:latin typeface="Arial Unicode MS"/>
                <a:cs typeface="Arial Unicode MS"/>
              </a:rPr>
              <a:t>= </a:t>
            </a:r>
            <a:r>
              <a:rPr sz="1800" spc="35" dirty="0">
                <a:latin typeface="Arial Unicode MS"/>
                <a:cs typeface="Arial Unicode MS"/>
              </a:rPr>
              <a:t>1, </a:t>
            </a:r>
            <a:r>
              <a:rPr sz="1800" spc="-105" dirty="0">
                <a:latin typeface="Arial Unicode MS"/>
                <a:cs typeface="Arial Unicode MS"/>
              </a:rPr>
              <a:t>…</a:t>
            </a:r>
            <a:r>
              <a:rPr sz="1800" spc="10" dirty="0">
                <a:latin typeface="Arial Unicode MS"/>
                <a:cs typeface="Arial Unicode MS"/>
              </a:rPr>
              <a:t> ,n</a:t>
            </a:r>
            <a:endParaRPr lang="en-US" sz="1800" spc="10" dirty="0">
              <a:latin typeface="Arial Unicode MS"/>
              <a:cs typeface="Arial Unicode MS"/>
            </a:endParaRPr>
          </a:p>
          <a:p>
            <a:pPr marL="12700" algn="ctr">
              <a:spcBef>
                <a:spcPts val="1045"/>
              </a:spcBef>
              <a:tabLst>
                <a:tab pos="1661160" algn="l"/>
              </a:tabLst>
            </a:pPr>
            <a:r>
              <a:rPr lang="zh-CN" altLang="en-US" spc="1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  相机数量</a:t>
            </a: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	     点个数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1062" y="689165"/>
            <a:ext cx="386905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投影歧义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19400" y="4114799"/>
            <a:ext cx="3100743" cy="1522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3522" y="1561407"/>
            <a:ext cx="2896077" cy="2172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612" y="1561407"/>
            <a:ext cx="2885375" cy="21643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9465" y="6278929"/>
            <a:ext cx="5700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R. </a:t>
            </a:r>
            <a:r>
              <a:rPr sz="1200" spc="-5" dirty="0">
                <a:latin typeface="Calibri"/>
                <a:cs typeface="Calibri"/>
              </a:rPr>
              <a:t>Hartley and </a:t>
            </a:r>
            <a:r>
              <a:rPr sz="1200" dirty="0">
                <a:latin typeface="Calibri"/>
                <a:cs typeface="Calibri"/>
              </a:rPr>
              <a:t>A. </a:t>
            </a:r>
            <a:r>
              <a:rPr sz="1200" spc="-5" dirty="0">
                <a:latin typeface="Calibri"/>
                <a:cs typeface="Calibri"/>
              </a:rPr>
              <a:t>Zisserman, </a:t>
            </a:r>
            <a:r>
              <a:rPr sz="1200" spc="-10" dirty="0">
                <a:latin typeface="Calibri"/>
                <a:cs typeface="Calibri"/>
              </a:rPr>
              <a:t>Multiple </a:t>
            </a:r>
            <a:r>
              <a:rPr sz="1200" spc="-5" dirty="0">
                <a:latin typeface="Calibri"/>
                <a:cs typeface="Calibri"/>
              </a:rPr>
              <a:t>View Geometry in Computer Vision, 2nd edition,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2003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3323" y="4748974"/>
            <a:ext cx="3333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5" dirty="0">
                <a:latin typeface="Arial Unicode MS"/>
                <a:cs typeface="Arial Unicode MS"/>
              </a:rPr>
              <a:t>S</a:t>
            </a:r>
            <a:r>
              <a:rPr sz="1600" spc="-25" dirty="0">
                <a:latin typeface="Arial Unicode MS"/>
                <a:cs typeface="Arial Unicode MS"/>
              </a:rPr>
              <a:t> </a:t>
            </a:r>
            <a:r>
              <a:rPr sz="1600" spc="50" dirty="0">
                <a:latin typeface="Arial Unicode MS"/>
                <a:cs typeface="Arial Unicode MS"/>
              </a:rPr>
              <a:t>=</a:t>
            </a:r>
            <a:endParaRPr sz="16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3523993"/>
            <a:ext cx="2197279" cy="1378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0" y="3429000"/>
            <a:ext cx="2438400" cy="1665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度量重构（更新）</a:t>
            </a:r>
            <a:endParaRPr spc="-1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0" y="3048000"/>
            <a:ext cx="2438400" cy="2074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86200" y="4286251"/>
            <a:ext cx="457200" cy="114300"/>
          </a:xfrm>
          <a:custGeom>
            <a:avLst/>
            <a:gdLst/>
            <a:ahLst/>
            <a:cxnLst/>
            <a:rect l="l" t="t" r="r" b="b"/>
            <a:pathLst>
              <a:path w="457200" h="114300">
                <a:moveTo>
                  <a:pt x="0" y="38098"/>
                </a:moveTo>
                <a:lnTo>
                  <a:pt x="0" y="76198"/>
                </a:lnTo>
                <a:lnTo>
                  <a:pt x="342900" y="76200"/>
                </a:lnTo>
                <a:lnTo>
                  <a:pt x="342900" y="114300"/>
                </a:lnTo>
                <a:lnTo>
                  <a:pt x="457200" y="57150"/>
                </a:lnTo>
                <a:lnTo>
                  <a:pt x="419100" y="38100"/>
                </a:lnTo>
                <a:lnTo>
                  <a:pt x="0" y="38098"/>
                </a:lnTo>
                <a:close/>
              </a:path>
              <a:path w="457200" h="114300">
                <a:moveTo>
                  <a:pt x="342900" y="0"/>
                </a:moveTo>
                <a:lnTo>
                  <a:pt x="342900" y="38100"/>
                </a:lnTo>
                <a:lnTo>
                  <a:pt x="419100" y="38100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40" y="1660020"/>
            <a:ext cx="753745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5080" indent="-342900">
              <a:lnSpc>
                <a:spcPct val="99600"/>
              </a:lnSpc>
              <a:spcBef>
                <a:spcPts val="1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从透视重构恢复度量重构问题叫做</a:t>
            </a:r>
            <a:r>
              <a:rPr lang="zh-CN" altLang="en-US" sz="2400" spc="-15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自标定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2590800"/>
            <a:ext cx="6858000" cy="35009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2284" indent="-258445">
              <a:lnSpc>
                <a:spcPts val="3055"/>
              </a:lnSpc>
              <a:buChar char="•"/>
              <a:tabLst>
                <a:tab pos="502920" algn="l"/>
              </a:tabLst>
            </a:pPr>
            <a:r>
              <a:rPr lang="zh-CN" altLang="en-US" sz="2400" spc="-15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代数方法</a:t>
            </a:r>
            <a:r>
              <a:rPr sz="2400" spc="-1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r>
              <a:rPr sz="2400" spc="-5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(</a:t>
            </a:r>
            <a:r>
              <a:rPr lang="zh-CN" altLang="en-US" sz="2400" spc="-5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通过基本矩阵</a:t>
            </a:r>
            <a:r>
              <a:rPr sz="2400" spc="-5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)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2965872"/>
            <a:ext cx="4319270" cy="961802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71145" indent="-258445">
              <a:lnSpc>
                <a:spcPct val="100000"/>
              </a:lnSpc>
              <a:spcBef>
                <a:spcPts val="940"/>
              </a:spcBef>
              <a:buChar char="•"/>
              <a:tabLst>
                <a:tab pos="271780" algn="l"/>
              </a:tabLst>
            </a:pPr>
            <a:r>
              <a:rPr lang="zh-CN" altLang="en-US" sz="2400" spc="-2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因式分解法</a:t>
            </a:r>
            <a:r>
              <a:rPr sz="2400" spc="-5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(</a:t>
            </a:r>
            <a:r>
              <a:rPr lang="zh-CN" altLang="en-US" sz="2400" spc="-5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通过</a:t>
            </a:r>
            <a:r>
              <a:rPr sz="2400" spc="-5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SVD)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271145" indent="-258445">
              <a:lnSpc>
                <a:spcPct val="100000"/>
              </a:lnSpc>
              <a:spcBef>
                <a:spcPts val="840"/>
              </a:spcBef>
              <a:buChar char="•"/>
              <a:tabLst>
                <a:tab pos="271780" algn="l"/>
              </a:tabLst>
            </a:pPr>
            <a:r>
              <a:rPr lang="zh-CN" altLang="en-US" sz="2400" spc="-5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捆绑调整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51280" y="357716"/>
            <a:ext cx="6040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运动恢复结构方法</a:t>
            </a:r>
            <a:endParaRPr spc="-1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1480262"/>
            <a:ext cx="68103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1.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在相差一个透视变换的情况下恢复摄像机运动与场景结构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4579620"/>
            <a:ext cx="6380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2.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解决透视歧义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457200"/>
            <a:ext cx="6312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879600"/>
            <a:ext cx="6860540" cy="19268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</a:t>
            </a:r>
            <a:r>
              <a:rPr lang="zh-CN" alt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两个视图计算基本矩阵 </a:t>
            </a:r>
            <a:r>
              <a:rPr lang="en-US" altLang="zh-CN" sz="2400" spc="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</a:t>
            </a: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利用</a:t>
            </a:r>
            <a:r>
              <a:rPr sz="2400" spc="-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 </a:t>
            </a: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估计投影摄像机</a:t>
            </a:r>
            <a:endParaRPr lang="en-US" altLang="zh-CN" sz="2400" spc="-25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-25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根据摄像机进行三角剖分和估计</a:t>
            </a:r>
            <a:r>
              <a:rPr lang="en-US" altLang="zh-CN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中的点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" y="1828800"/>
            <a:ext cx="8458200" cy="533400"/>
          </a:xfrm>
          <a:custGeom>
            <a:avLst/>
            <a:gdLst/>
            <a:ahLst/>
            <a:cxnLst/>
            <a:rect l="l" t="t" r="r" b="b"/>
            <a:pathLst>
              <a:path w="8458200" h="533400">
                <a:moveTo>
                  <a:pt x="0" y="0"/>
                </a:moveTo>
                <a:lnTo>
                  <a:pt x="8458200" y="0"/>
                </a:lnTo>
                <a:lnTo>
                  <a:pt x="8458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1"/>
          <p:cNvSpPr txBox="1"/>
          <p:nvPr/>
        </p:nvSpPr>
        <p:spPr>
          <a:xfrm>
            <a:off x="647065" y="5888718"/>
            <a:ext cx="6922770" cy="342017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  <a:spcBef>
                <a:spcPts val="80"/>
              </a:spcBef>
            </a:pP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根据至少</a:t>
            </a:r>
            <a:r>
              <a:rPr lang="en-US" altLang="zh-CN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8</a:t>
            </a: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个点对应关系，计算与摄像机</a:t>
            </a:r>
            <a:r>
              <a:rPr lang="en-US" altLang="zh-CN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1</a:t>
            </a: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lang="en-US" altLang="zh-CN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2</a:t>
            </a: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相关的</a:t>
            </a:r>
            <a:r>
              <a:rPr lang="en-US" altLang="zh-CN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67852" y="0"/>
            <a:ext cx="6312535" cy="1617108"/>
          </a:xfrm>
          <a:prstGeom prst="rect">
            <a:avLst/>
          </a:prstGeom>
        </p:spPr>
        <p:txBody>
          <a:bodyPr vert="horz" wrap="square" lIns="0" tIns="227329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789"/>
              </a:spcBef>
            </a:pPr>
            <a:r>
              <a:rPr lang="zh-CN" altLang="en-US" sz="3600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lang="en-US" altLang="zh-CN" sz="36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36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lang="en-US" altLang="zh-CN" sz="3600"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sz="3600" dirty="0">
              <a:latin typeface="Arial Unicode MS"/>
              <a:cs typeface="Arial Unicode MS"/>
            </a:endParaRPr>
          </a:p>
          <a:p>
            <a:pPr marL="1424305">
              <a:lnSpc>
                <a:spcPct val="100000"/>
              </a:lnSpc>
              <a:spcBef>
                <a:spcPts val="1985"/>
              </a:spcBef>
            </a:pPr>
            <a:r>
              <a:rPr sz="3750" i="1" spc="200" dirty="0" err="1">
                <a:latin typeface="Times New Roman"/>
                <a:cs typeface="Times New Roman"/>
              </a:rPr>
              <a:t>X</a:t>
            </a:r>
            <a:r>
              <a:rPr sz="3225" i="1" spc="300" baseline="-24547" dirty="0" err="1">
                <a:latin typeface="Times New Roman"/>
                <a:cs typeface="Times New Roman"/>
              </a:rPr>
              <a:t>j</a:t>
            </a:r>
            <a:endParaRPr sz="3225" baseline="-24547" dirty="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835900" y="4864100"/>
            <a:ext cx="299720" cy="330200"/>
          </a:xfrm>
          <a:custGeom>
            <a:avLst/>
            <a:gdLst/>
            <a:ahLst/>
            <a:cxnLst/>
            <a:rect l="l" t="t" r="r" b="b"/>
            <a:pathLst>
              <a:path w="299720" h="330200">
                <a:moveTo>
                  <a:pt x="29403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294034" y="330200"/>
                </a:lnTo>
                <a:lnTo>
                  <a:pt x="299720" y="324514"/>
                </a:lnTo>
                <a:lnTo>
                  <a:pt x="29972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299720" y="25400"/>
                </a:lnTo>
                <a:lnTo>
                  <a:pt x="299720" y="5685"/>
                </a:lnTo>
                <a:lnTo>
                  <a:pt x="294034" y="0"/>
                </a:lnTo>
                <a:close/>
              </a:path>
              <a:path w="299720" h="330200">
                <a:moveTo>
                  <a:pt x="299720" y="25400"/>
                </a:moveTo>
                <a:lnTo>
                  <a:pt x="274320" y="25400"/>
                </a:lnTo>
                <a:lnTo>
                  <a:pt x="274320" y="304800"/>
                </a:lnTo>
                <a:lnTo>
                  <a:pt x="299720" y="304800"/>
                </a:lnTo>
                <a:lnTo>
                  <a:pt x="29972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468477" y="3043856"/>
            <a:ext cx="2272030" cy="2432050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R="415925" algn="ctr">
              <a:lnSpc>
                <a:spcPct val="100000"/>
              </a:lnSpc>
              <a:spcBef>
                <a:spcPts val="1590"/>
              </a:spcBef>
            </a:pPr>
            <a:r>
              <a:rPr sz="3250" i="1" spc="-65" dirty="0">
                <a:latin typeface="Times New Roman"/>
                <a:cs typeface="Times New Roman"/>
              </a:rPr>
              <a:t>x</a:t>
            </a:r>
            <a:r>
              <a:rPr sz="2850" spc="-97" baseline="-23391" dirty="0">
                <a:latin typeface="Times New Roman"/>
                <a:cs typeface="Times New Roman"/>
              </a:rPr>
              <a:t>1 </a:t>
            </a:r>
            <a:r>
              <a:rPr sz="2850" i="1" spc="-7" baseline="-23391" dirty="0">
                <a:latin typeface="Times New Roman"/>
                <a:cs typeface="Times New Roman"/>
              </a:rPr>
              <a:t>j </a:t>
            </a:r>
            <a:r>
              <a:rPr sz="3250" spc="10" dirty="0">
                <a:latin typeface="Symbol"/>
                <a:cs typeface="Symbol"/>
              </a:rPr>
              <a:t></a:t>
            </a:r>
            <a:r>
              <a:rPr sz="3250" spc="10" dirty="0">
                <a:latin typeface="Times New Roman"/>
                <a:cs typeface="Times New Roman"/>
              </a:rPr>
              <a:t> </a:t>
            </a:r>
            <a:r>
              <a:rPr sz="3250" i="1" spc="35" dirty="0">
                <a:latin typeface="Times New Roman"/>
                <a:cs typeface="Times New Roman"/>
              </a:rPr>
              <a:t>M</a:t>
            </a:r>
            <a:r>
              <a:rPr sz="2850" spc="52" baseline="-23391" dirty="0">
                <a:latin typeface="Times New Roman"/>
                <a:cs typeface="Times New Roman"/>
              </a:rPr>
              <a:t>1</a:t>
            </a:r>
            <a:r>
              <a:rPr sz="2850" spc="-15" baseline="-23391" dirty="0">
                <a:latin typeface="Times New Roman"/>
                <a:cs typeface="Times New Roman"/>
              </a:rPr>
              <a:t> </a:t>
            </a:r>
            <a:r>
              <a:rPr sz="3250" i="1" spc="180" dirty="0">
                <a:latin typeface="Times New Roman"/>
                <a:cs typeface="Times New Roman"/>
              </a:rPr>
              <a:t>X</a:t>
            </a:r>
            <a:r>
              <a:rPr sz="2850" i="1" spc="270" baseline="-23391" dirty="0">
                <a:latin typeface="Times New Roman"/>
                <a:cs typeface="Times New Roman"/>
              </a:rPr>
              <a:t>j</a:t>
            </a:r>
            <a:endParaRPr sz="2850" baseline="-23391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250" i="1" spc="25" dirty="0">
                <a:latin typeface="Times New Roman"/>
                <a:cs typeface="Times New Roman"/>
              </a:rPr>
              <a:t>x</a:t>
            </a:r>
            <a:r>
              <a:rPr sz="2850" spc="37" baseline="-23391" dirty="0">
                <a:latin typeface="Times New Roman"/>
                <a:cs typeface="Times New Roman"/>
              </a:rPr>
              <a:t>2 </a:t>
            </a:r>
            <a:r>
              <a:rPr sz="2850" i="1" spc="-7" baseline="-23391" dirty="0">
                <a:latin typeface="Times New Roman"/>
                <a:cs typeface="Times New Roman"/>
              </a:rPr>
              <a:t>j </a:t>
            </a:r>
            <a:r>
              <a:rPr sz="3250" spc="10" dirty="0">
                <a:latin typeface="Symbol"/>
                <a:cs typeface="Symbol"/>
              </a:rPr>
              <a:t></a:t>
            </a:r>
            <a:r>
              <a:rPr sz="3250" spc="10" dirty="0">
                <a:latin typeface="Times New Roman"/>
                <a:cs typeface="Times New Roman"/>
              </a:rPr>
              <a:t> </a:t>
            </a:r>
            <a:r>
              <a:rPr sz="3250" i="1" spc="125" dirty="0">
                <a:latin typeface="Times New Roman"/>
                <a:cs typeface="Times New Roman"/>
              </a:rPr>
              <a:t>M</a:t>
            </a:r>
            <a:r>
              <a:rPr sz="2850" spc="187" baseline="-23391" dirty="0">
                <a:latin typeface="Times New Roman"/>
                <a:cs typeface="Times New Roman"/>
              </a:rPr>
              <a:t>2</a:t>
            </a:r>
            <a:r>
              <a:rPr sz="2850" spc="225" baseline="-23391" dirty="0">
                <a:latin typeface="Times New Roman"/>
                <a:cs typeface="Times New Roman"/>
              </a:rPr>
              <a:t> </a:t>
            </a:r>
            <a:r>
              <a:rPr sz="3250" i="1" spc="180" dirty="0">
                <a:latin typeface="Times New Roman"/>
                <a:cs typeface="Times New Roman"/>
              </a:rPr>
              <a:t>X</a:t>
            </a:r>
            <a:r>
              <a:rPr sz="2850" i="1" spc="270" baseline="-23391" dirty="0">
                <a:latin typeface="Times New Roman"/>
                <a:cs typeface="Times New Roman"/>
              </a:rPr>
              <a:t>j</a:t>
            </a:r>
            <a:endParaRPr sz="2850" baseline="-23391" dirty="0">
              <a:latin typeface="Times New Roman"/>
              <a:cs typeface="Times New Roman"/>
            </a:endParaRPr>
          </a:p>
          <a:p>
            <a:pPr marR="495934" algn="ctr">
              <a:lnSpc>
                <a:spcPct val="100000"/>
              </a:lnSpc>
              <a:spcBef>
                <a:spcPts val="3235"/>
              </a:spcBef>
              <a:tabLst>
                <a:tab pos="477520" algn="l"/>
              </a:tabLst>
            </a:pPr>
            <a:r>
              <a:rPr sz="1800" spc="-20" dirty="0">
                <a:latin typeface="Arial Unicode MS"/>
                <a:cs typeface="Arial Unicode MS"/>
              </a:rPr>
              <a:t>For	</a:t>
            </a:r>
            <a:r>
              <a:rPr sz="1800" spc="40" dirty="0">
                <a:latin typeface="Arial Unicode MS"/>
                <a:cs typeface="Arial Unicode MS"/>
              </a:rPr>
              <a:t>j </a:t>
            </a:r>
            <a:r>
              <a:rPr sz="1800" spc="50" dirty="0">
                <a:latin typeface="Arial Unicode MS"/>
                <a:cs typeface="Arial Unicode MS"/>
              </a:rPr>
              <a:t>= </a:t>
            </a:r>
            <a:r>
              <a:rPr sz="1800" spc="35" dirty="0">
                <a:latin typeface="Arial Unicode MS"/>
                <a:cs typeface="Arial Unicode MS"/>
              </a:rPr>
              <a:t>1, </a:t>
            </a:r>
            <a:r>
              <a:rPr sz="1800" spc="-105" dirty="0">
                <a:latin typeface="Arial Unicode MS"/>
                <a:cs typeface="Arial Unicode MS"/>
              </a:rPr>
              <a:t>…</a:t>
            </a:r>
            <a:r>
              <a:rPr sz="1800" spc="-5" dirty="0">
                <a:latin typeface="Arial Unicode MS"/>
                <a:cs typeface="Arial Unicode MS"/>
              </a:rPr>
              <a:t> </a:t>
            </a:r>
            <a:r>
              <a:rPr sz="1800" spc="10" dirty="0">
                <a:latin typeface="Arial Unicode MS"/>
                <a:cs typeface="Arial Unicode MS"/>
              </a:rPr>
              <a:t>,n</a:t>
            </a:r>
            <a:endParaRPr sz="1800" dirty="0">
              <a:latin typeface="Arial Unicode MS"/>
              <a:cs typeface="Arial Unicode MS"/>
            </a:endParaRPr>
          </a:p>
          <a:p>
            <a:pPr marL="1166495">
              <a:lnSpc>
                <a:spcPct val="100000"/>
              </a:lnSpc>
              <a:spcBef>
                <a:spcPts val="840"/>
              </a:spcBef>
            </a:pPr>
            <a:r>
              <a:rPr lang="en-US" sz="1600" dirty="0">
                <a:latin typeface="Arial Unicode MS"/>
                <a:cs typeface="Arial Unicode MS"/>
              </a:rPr>
              <a:t>  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点个数</a:t>
            </a:r>
            <a:endParaRPr sz="16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628139" y="1414462"/>
            <a:ext cx="3705861" cy="3954272"/>
            <a:chOff x="1628139" y="1414462"/>
            <a:chExt cx="3705861" cy="3954272"/>
          </a:xfrm>
        </p:grpSpPr>
        <p:sp>
          <p:nvSpPr>
            <p:cNvPr id="2" name="object 2"/>
            <p:cNvSpPr/>
            <p:nvPr/>
          </p:nvSpPr>
          <p:spPr>
            <a:xfrm>
              <a:off x="4557712" y="2876549"/>
              <a:ext cx="104775" cy="2243455"/>
            </a:xfrm>
            <a:custGeom>
              <a:avLst/>
              <a:gdLst/>
              <a:ahLst/>
              <a:cxnLst/>
              <a:rect l="l" t="t" r="r" b="b"/>
              <a:pathLst>
                <a:path w="104775" h="2243454">
                  <a:moveTo>
                    <a:pt x="0" y="2243138"/>
                  </a:moveTo>
                  <a:lnTo>
                    <a:pt x="1047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179637" y="2859087"/>
              <a:ext cx="2454275" cy="1233805"/>
            </a:xfrm>
            <a:custGeom>
              <a:avLst/>
              <a:gdLst/>
              <a:ahLst/>
              <a:cxnLst/>
              <a:rect l="l" t="t" r="r" b="b"/>
              <a:pathLst>
                <a:path w="2454275" h="1233804">
                  <a:moveTo>
                    <a:pt x="0" y="1233487"/>
                  </a:moveTo>
                  <a:lnTo>
                    <a:pt x="2454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93925" y="1422399"/>
              <a:ext cx="1986280" cy="2656205"/>
            </a:xfrm>
            <a:custGeom>
              <a:avLst/>
              <a:gdLst/>
              <a:ahLst/>
              <a:cxnLst/>
              <a:rect l="l" t="t" r="r" b="b"/>
              <a:pathLst>
                <a:path w="1986279" h="2656204">
                  <a:moveTo>
                    <a:pt x="0" y="2655888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93925" y="2181224"/>
              <a:ext cx="1986280" cy="1897380"/>
            </a:xfrm>
            <a:custGeom>
              <a:avLst/>
              <a:gdLst/>
              <a:ahLst/>
              <a:cxnLst/>
              <a:rect l="l" t="t" r="r" b="b"/>
              <a:pathLst>
                <a:path w="1986279" h="1897379">
                  <a:moveTo>
                    <a:pt x="0" y="1897063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93925" y="1612899"/>
              <a:ext cx="3070225" cy="2465705"/>
            </a:xfrm>
            <a:custGeom>
              <a:avLst/>
              <a:gdLst/>
              <a:ahLst/>
              <a:cxnLst/>
              <a:rect l="l" t="t" r="r" b="b"/>
              <a:pathLst>
                <a:path w="3070225" h="2465704">
                  <a:moveTo>
                    <a:pt x="0" y="2465388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93925" y="2370137"/>
              <a:ext cx="2710180" cy="1708150"/>
            </a:xfrm>
            <a:custGeom>
              <a:avLst/>
              <a:gdLst/>
              <a:ahLst/>
              <a:cxnLst/>
              <a:rect l="l" t="t" r="r" b="b"/>
              <a:pathLst>
                <a:path w="2710179" h="1708150">
                  <a:moveTo>
                    <a:pt x="0" y="1708150"/>
                  </a:moveTo>
                  <a:lnTo>
                    <a:pt x="27098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93925" y="3317874"/>
              <a:ext cx="3070225" cy="760730"/>
            </a:xfrm>
            <a:custGeom>
              <a:avLst/>
              <a:gdLst/>
              <a:ahLst/>
              <a:cxnLst/>
              <a:rect l="l" t="t" r="r" b="b"/>
              <a:pathLst>
                <a:path w="3070225" h="760729">
                  <a:moveTo>
                    <a:pt x="0" y="760413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79887" y="2181224"/>
              <a:ext cx="363855" cy="2951480"/>
            </a:xfrm>
            <a:custGeom>
              <a:avLst/>
              <a:gdLst/>
              <a:ahLst/>
              <a:cxnLst/>
              <a:rect l="l" t="t" r="r" b="b"/>
              <a:pathLst>
                <a:path w="363854" h="2951479">
                  <a:moveTo>
                    <a:pt x="363537" y="2951163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43425" y="1612899"/>
              <a:ext cx="720725" cy="3519804"/>
            </a:xfrm>
            <a:custGeom>
              <a:avLst/>
              <a:gdLst/>
              <a:ahLst/>
              <a:cxnLst/>
              <a:rect l="l" t="t" r="r" b="b"/>
              <a:pathLst>
                <a:path w="720725" h="3519804">
                  <a:moveTo>
                    <a:pt x="0" y="3519488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79887" y="1422399"/>
              <a:ext cx="363855" cy="3710304"/>
            </a:xfrm>
            <a:custGeom>
              <a:avLst/>
              <a:gdLst/>
              <a:ahLst/>
              <a:cxnLst/>
              <a:rect l="l" t="t" r="r" b="b"/>
              <a:pathLst>
                <a:path w="363854" h="3710304">
                  <a:moveTo>
                    <a:pt x="363537" y="370998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43425" y="2370137"/>
              <a:ext cx="360680" cy="2762250"/>
            </a:xfrm>
            <a:custGeom>
              <a:avLst/>
              <a:gdLst/>
              <a:ahLst/>
              <a:cxnLst/>
              <a:rect l="l" t="t" r="r" b="b"/>
              <a:pathLst>
                <a:path w="360679" h="2762250">
                  <a:moveTo>
                    <a:pt x="0" y="2762250"/>
                  </a:moveTo>
                  <a:lnTo>
                    <a:pt x="3603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43425" y="3317874"/>
              <a:ext cx="720725" cy="1814830"/>
            </a:xfrm>
            <a:custGeom>
              <a:avLst/>
              <a:gdLst/>
              <a:ahLst/>
              <a:cxnLst/>
              <a:rect l="l" t="t" r="r" b="b"/>
              <a:pathLst>
                <a:path w="720725" h="1814829">
                  <a:moveTo>
                    <a:pt x="0" y="1814513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93925" y="2938462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1084263" y="1139825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1084263" y="284955"/>
                  </a:lnTo>
                  <a:lnTo>
                    <a:pt x="1084263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2650" y="4021137"/>
              <a:ext cx="111125" cy="1158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08450" y="1414462"/>
              <a:ext cx="112713" cy="1174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22875" y="1571625"/>
              <a:ext cx="111125" cy="115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38612" y="2109787"/>
              <a:ext cx="111125" cy="1158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45050" y="2330450"/>
              <a:ext cx="111125" cy="1174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22875" y="3278187"/>
              <a:ext cx="111125" cy="1174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05337" y="2787650"/>
              <a:ext cx="112712" cy="117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17787" y="3373437"/>
              <a:ext cx="112712" cy="1158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59087" y="3325812"/>
              <a:ext cx="112712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84475" y="3578225"/>
              <a:ext cx="111125" cy="1174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63862" y="3611562"/>
              <a:ext cx="112712" cy="1143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55937" y="3814762"/>
              <a:ext cx="112712" cy="1174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49537" y="3611562"/>
              <a:ext cx="111125" cy="1143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49750" y="4021137"/>
              <a:ext cx="112713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27550" y="4333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27550" y="4333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9" y="3555"/>
                  </a:lnTo>
                  <a:lnTo>
                    <a:pt x="74526" y="13251"/>
                  </a:lnTo>
                  <a:lnTo>
                    <a:pt x="83882" y="27632"/>
                  </a:lnTo>
                  <a:lnTo>
                    <a:pt x="87313" y="45244"/>
                  </a:lnTo>
                  <a:lnTo>
                    <a:pt x="83882" y="62855"/>
                  </a:lnTo>
                  <a:lnTo>
                    <a:pt x="74526" y="77236"/>
                  </a:lnTo>
                  <a:lnTo>
                    <a:pt x="60649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95825" y="4005262"/>
              <a:ext cx="112713" cy="11588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18037" y="42402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18037" y="42402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3"/>
                  </a:lnTo>
                  <a:lnTo>
                    <a:pt x="83881" y="62854"/>
                  </a:lnTo>
                  <a:lnTo>
                    <a:pt x="74525" y="77235"/>
                  </a:lnTo>
                  <a:lnTo>
                    <a:pt x="60648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54562" y="4430712"/>
              <a:ext cx="112712" cy="1174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21187" y="4349750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21187" y="4349750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4"/>
                  </a:lnTo>
                  <a:lnTo>
                    <a:pt x="83881" y="62855"/>
                  </a:lnTo>
                  <a:lnTo>
                    <a:pt x="74525" y="77236"/>
                  </a:lnTo>
                  <a:lnTo>
                    <a:pt x="60648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2198053" y="3093720"/>
              <a:ext cx="38671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1</a:t>
              </a:r>
              <a:r>
                <a:rPr sz="1600" spc="-80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3886200" y="3886200"/>
              <a:ext cx="1325880" cy="922655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118745" rIns="0" bIns="0" rtlCol="0">
              <a:spAutoFit/>
            </a:bodyPr>
            <a:lstStyle/>
            <a:p>
              <a:pPr marL="48260">
                <a:lnSpc>
                  <a:spcPct val="100000"/>
                </a:lnSpc>
                <a:spcBef>
                  <a:spcPts val="935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2</a:t>
              </a:r>
              <a:r>
                <a:rPr sz="1600" spc="185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1628139" y="3463099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1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3507740" y="4977574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2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4483100" y="5092700"/>
              <a:ext cx="112713" cy="11588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457200"/>
            <a:ext cx="6312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879600"/>
            <a:ext cx="6860540" cy="19268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</a:t>
            </a:r>
            <a:r>
              <a:rPr lang="zh-CN" alt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两个视图计算基本矩阵 </a:t>
            </a:r>
            <a:r>
              <a:rPr lang="en-US" altLang="zh-CN" sz="2400" spc="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</a:t>
            </a: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利用</a:t>
            </a:r>
            <a:r>
              <a:rPr sz="2400" spc="-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 </a:t>
            </a:r>
            <a:r>
              <a:rPr lang="zh-CN" altLang="en-US" sz="2400" spc="-25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估计投影摄像机</a:t>
            </a:r>
            <a:endParaRPr lang="en-US" altLang="zh-CN" sz="2400" spc="-25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-25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根据摄像机进行三角化和估计</a:t>
            </a:r>
            <a:r>
              <a:rPr lang="en-US" altLang="zh-CN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中的点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8767" y="2576305"/>
            <a:ext cx="8458200" cy="533400"/>
          </a:xfrm>
          <a:custGeom>
            <a:avLst/>
            <a:gdLst/>
            <a:ahLst/>
            <a:cxnLst/>
            <a:rect l="l" t="t" r="r" b="b"/>
            <a:pathLst>
              <a:path w="8458200" h="533400">
                <a:moveTo>
                  <a:pt x="0" y="0"/>
                </a:moveTo>
                <a:lnTo>
                  <a:pt x="8458200" y="0"/>
                </a:lnTo>
                <a:lnTo>
                  <a:pt x="8458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6268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1602739" y="982662"/>
            <a:ext cx="3705861" cy="3765551"/>
            <a:chOff x="1602739" y="982662"/>
            <a:chExt cx="3705861" cy="3765551"/>
          </a:xfrm>
        </p:grpSpPr>
        <p:sp>
          <p:nvSpPr>
            <p:cNvPr id="2" name="object 2"/>
            <p:cNvSpPr/>
            <p:nvPr/>
          </p:nvSpPr>
          <p:spPr>
            <a:xfrm>
              <a:off x="4532312" y="2444749"/>
              <a:ext cx="104775" cy="2243455"/>
            </a:xfrm>
            <a:custGeom>
              <a:avLst/>
              <a:gdLst/>
              <a:ahLst/>
              <a:cxnLst/>
              <a:rect l="l" t="t" r="r" b="b"/>
              <a:pathLst>
                <a:path w="104775" h="2243454">
                  <a:moveTo>
                    <a:pt x="0" y="2243138"/>
                  </a:moveTo>
                  <a:lnTo>
                    <a:pt x="1047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154237" y="2427287"/>
              <a:ext cx="2454275" cy="1233805"/>
            </a:xfrm>
            <a:custGeom>
              <a:avLst/>
              <a:gdLst/>
              <a:ahLst/>
              <a:cxnLst/>
              <a:rect l="l" t="t" r="r" b="b"/>
              <a:pathLst>
                <a:path w="2454275" h="1233804">
                  <a:moveTo>
                    <a:pt x="0" y="1233487"/>
                  </a:moveTo>
                  <a:lnTo>
                    <a:pt x="2454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68525" y="990599"/>
              <a:ext cx="1986280" cy="2656205"/>
            </a:xfrm>
            <a:custGeom>
              <a:avLst/>
              <a:gdLst/>
              <a:ahLst/>
              <a:cxnLst/>
              <a:rect l="l" t="t" r="r" b="b"/>
              <a:pathLst>
                <a:path w="1986279" h="2656204">
                  <a:moveTo>
                    <a:pt x="0" y="2655888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68525" y="1749424"/>
              <a:ext cx="1986280" cy="1897380"/>
            </a:xfrm>
            <a:custGeom>
              <a:avLst/>
              <a:gdLst/>
              <a:ahLst/>
              <a:cxnLst/>
              <a:rect l="l" t="t" r="r" b="b"/>
              <a:pathLst>
                <a:path w="1986279" h="1897379">
                  <a:moveTo>
                    <a:pt x="0" y="1897063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68525" y="1181099"/>
              <a:ext cx="3070225" cy="2465705"/>
            </a:xfrm>
            <a:custGeom>
              <a:avLst/>
              <a:gdLst/>
              <a:ahLst/>
              <a:cxnLst/>
              <a:rect l="l" t="t" r="r" b="b"/>
              <a:pathLst>
                <a:path w="3070225" h="2465704">
                  <a:moveTo>
                    <a:pt x="0" y="2465388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68525" y="1938337"/>
              <a:ext cx="2710180" cy="1708150"/>
            </a:xfrm>
            <a:custGeom>
              <a:avLst/>
              <a:gdLst/>
              <a:ahLst/>
              <a:cxnLst/>
              <a:rect l="l" t="t" r="r" b="b"/>
              <a:pathLst>
                <a:path w="2710179" h="1708150">
                  <a:moveTo>
                    <a:pt x="0" y="1708150"/>
                  </a:moveTo>
                  <a:lnTo>
                    <a:pt x="27098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68525" y="2886074"/>
              <a:ext cx="3070225" cy="760730"/>
            </a:xfrm>
            <a:custGeom>
              <a:avLst/>
              <a:gdLst/>
              <a:ahLst/>
              <a:cxnLst/>
              <a:rect l="l" t="t" r="r" b="b"/>
              <a:pathLst>
                <a:path w="3070225" h="760729">
                  <a:moveTo>
                    <a:pt x="0" y="760413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54487" y="1749424"/>
              <a:ext cx="363855" cy="2951480"/>
            </a:xfrm>
            <a:custGeom>
              <a:avLst/>
              <a:gdLst/>
              <a:ahLst/>
              <a:cxnLst/>
              <a:rect l="l" t="t" r="r" b="b"/>
              <a:pathLst>
                <a:path w="363854" h="2951479">
                  <a:moveTo>
                    <a:pt x="363537" y="2951163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18025" y="1181099"/>
              <a:ext cx="720725" cy="3519804"/>
            </a:xfrm>
            <a:custGeom>
              <a:avLst/>
              <a:gdLst/>
              <a:ahLst/>
              <a:cxnLst/>
              <a:rect l="l" t="t" r="r" b="b"/>
              <a:pathLst>
                <a:path w="720725" h="3519804">
                  <a:moveTo>
                    <a:pt x="0" y="3519488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54487" y="990599"/>
              <a:ext cx="363855" cy="3710304"/>
            </a:xfrm>
            <a:custGeom>
              <a:avLst/>
              <a:gdLst/>
              <a:ahLst/>
              <a:cxnLst/>
              <a:rect l="l" t="t" r="r" b="b"/>
              <a:pathLst>
                <a:path w="363854" h="3710304">
                  <a:moveTo>
                    <a:pt x="363537" y="370998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18025" y="1938337"/>
              <a:ext cx="360680" cy="2762250"/>
            </a:xfrm>
            <a:custGeom>
              <a:avLst/>
              <a:gdLst/>
              <a:ahLst/>
              <a:cxnLst/>
              <a:rect l="l" t="t" r="r" b="b"/>
              <a:pathLst>
                <a:path w="360679" h="2762250">
                  <a:moveTo>
                    <a:pt x="0" y="2762250"/>
                  </a:moveTo>
                  <a:lnTo>
                    <a:pt x="3603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18025" y="2886074"/>
              <a:ext cx="720725" cy="1814830"/>
            </a:xfrm>
            <a:custGeom>
              <a:avLst/>
              <a:gdLst/>
              <a:ahLst/>
              <a:cxnLst/>
              <a:rect l="l" t="t" r="r" b="b"/>
              <a:pathLst>
                <a:path w="720725" h="1814829">
                  <a:moveTo>
                    <a:pt x="0" y="1814513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68525" y="2506662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1084263" y="1139825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1084263" y="284955"/>
                  </a:lnTo>
                  <a:lnTo>
                    <a:pt x="1084263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27250" y="3589337"/>
              <a:ext cx="111125" cy="1158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73575" y="4632325"/>
              <a:ext cx="112713" cy="1158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83050" y="982662"/>
              <a:ext cx="112713" cy="117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97475" y="1139825"/>
              <a:ext cx="111125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13212" y="1677987"/>
              <a:ext cx="111125" cy="1158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19650" y="1898650"/>
              <a:ext cx="111125" cy="1174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97475" y="2846387"/>
              <a:ext cx="111125" cy="117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79937" y="2355850"/>
              <a:ext cx="112712" cy="1174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92387" y="2941637"/>
              <a:ext cx="112712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33687" y="2894012"/>
              <a:ext cx="112712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759075" y="3146425"/>
              <a:ext cx="111125" cy="1174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38462" y="3179762"/>
              <a:ext cx="112712" cy="1143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30537" y="3382962"/>
              <a:ext cx="112712" cy="1174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24137" y="3179762"/>
              <a:ext cx="111125" cy="1143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24350" y="3589337"/>
              <a:ext cx="112713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02150" y="39020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02150" y="39020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9" y="3555"/>
                  </a:lnTo>
                  <a:lnTo>
                    <a:pt x="74526" y="13251"/>
                  </a:lnTo>
                  <a:lnTo>
                    <a:pt x="83882" y="27632"/>
                  </a:lnTo>
                  <a:lnTo>
                    <a:pt x="87313" y="45244"/>
                  </a:lnTo>
                  <a:lnTo>
                    <a:pt x="83882" y="62855"/>
                  </a:lnTo>
                  <a:lnTo>
                    <a:pt x="74526" y="77236"/>
                  </a:lnTo>
                  <a:lnTo>
                    <a:pt x="60649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70425" y="3573462"/>
              <a:ext cx="112713" cy="11588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92637" y="3808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92637" y="3808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3"/>
                  </a:lnTo>
                  <a:lnTo>
                    <a:pt x="83881" y="62854"/>
                  </a:lnTo>
                  <a:lnTo>
                    <a:pt x="74525" y="77235"/>
                  </a:lnTo>
                  <a:lnTo>
                    <a:pt x="60648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29162" y="3998912"/>
              <a:ext cx="112712" cy="1174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95787" y="3917950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95787" y="3917950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4"/>
                  </a:lnTo>
                  <a:lnTo>
                    <a:pt x="83881" y="62855"/>
                  </a:lnTo>
                  <a:lnTo>
                    <a:pt x="74525" y="77236"/>
                  </a:lnTo>
                  <a:lnTo>
                    <a:pt x="60648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2172653" y="2661920"/>
              <a:ext cx="33591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1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3860800" y="3454400"/>
              <a:ext cx="1325880" cy="922655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118745" rIns="0" bIns="0" rtlCol="0">
              <a:spAutoFit/>
            </a:bodyPr>
            <a:lstStyle/>
            <a:p>
              <a:pPr marL="48260">
                <a:lnSpc>
                  <a:spcPct val="100000"/>
                </a:lnSpc>
                <a:spcBef>
                  <a:spcPts val="935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2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1602739" y="3031299"/>
              <a:ext cx="3136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latin typeface="Times New Roman"/>
                  <a:cs typeface="Times New Roman"/>
                </a:rPr>
                <a:t>M</a:t>
              </a:r>
              <a:endParaRPr sz="2400">
                <a:latin typeface="Times New Roman"/>
                <a:cs typeface="Times New Roman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1890077" y="3204845"/>
              <a:ext cx="12700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dirty="0">
                  <a:latin typeface="Times New Roman"/>
                  <a:cs typeface="Times New Roman"/>
                </a:rPr>
                <a:t>1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3202939" y="4172713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2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35941" y="4825174"/>
            <a:ext cx="81407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由于射影歧义，我们总是可以应用射影变换 </a:t>
            </a:r>
            <a:r>
              <a:rPr lang="en-US" altLang="zh-CN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 </a:t>
            </a: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，使得：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16231" y="5664723"/>
            <a:ext cx="97536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45160" algn="l"/>
              </a:tabLst>
            </a:pPr>
            <a:r>
              <a:rPr sz="3650" spc="-175" dirty="0">
                <a:latin typeface="Times New Roman"/>
                <a:cs typeface="Times New Roman"/>
              </a:rPr>
              <a:t>M	</a:t>
            </a:r>
            <a:r>
              <a:rPr sz="3650" spc="-145" dirty="0">
                <a:latin typeface="Times New Roman"/>
                <a:cs typeface="Times New Roman"/>
              </a:rPr>
              <a:t>H</a:t>
            </a:r>
            <a:endParaRPr sz="36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88145" y="5650935"/>
            <a:ext cx="289560" cy="349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spc="-85" dirty="0">
                <a:latin typeface="Symbol"/>
                <a:cs typeface="Symbol"/>
              </a:rPr>
              <a:t></a:t>
            </a:r>
            <a:r>
              <a:rPr sz="2100" spc="-45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072040" y="5494609"/>
            <a:ext cx="4204970" cy="784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93140" algn="l"/>
                <a:tab pos="3197225" algn="l"/>
                <a:tab pos="3872229" algn="l"/>
              </a:tabLst>
            </a:pPr>
            <a:r>
              <a:rPr sz="3650" spc="-110" dirty="0">
                <a:latin typeface="Symbol"/>
                <a:cs typeface="Symbol"/>
              </a:rPr>
              <a:t></a:t>
            </a:r>
            <a:r>
              <a:rPr sz="3650" spc="-310" dirty="0">
                <a:latin typeface="Times New Roman"/>
                <a:cs typeface="Times New Roman"/>
              </a:rPr>
              <a:t> </a:t>
            </a:r>
            <a:r>
              <a:rPr sz="4950" spc="-710" dirty="0">
                <a:latin typeface="Symbol"/>
                <a:cs typeface="Symbol"/>
              </a:rPr>
              <a:t></a:t>
            </a:r>
            <a:r>
              <a:rPr sz="3650" spc="-65" dirty="0">
                <a:latin typeface="Times New Roman"/>
                <a:cs typeface="Times New Roman"/>
              </a:rPr>
              <a:t>I</a:t>
            </a:r>
            <a:r>
              <a:rPr sz="3650" dirty="0">
                <a:latin typeface="Times New Roman"/>
                <a:cs typeface="Times New Roman"/>
              </a:rPr>
              <a:t>	</a:t>
            </a:r>
            <a:r>
              <a:rPr sz="3650" spc="-105" dirty="0">
                <a:latin typeface="Times New Roman"/>
                <a:cs typeface="Times New Roman"/>
              </a:rPr>
              <a:t>0</a:t>
            </a:r>
            <a:r>
              <a:rPr sz="4950" spc="-515" dirty="0">
                <a:latin typeface="Symbol"/>
                <a:cs typeface="Symbol"/>
              </a:rPr>
              <a:t></a:t>
            </a:r>
            <a:r>
              <a:rPr sz="4950" dirty="0">
                <a:latin typeface="Times New Roman"/>
                <a:cs typeface="Times New Roman"/>
              </a:rPr>
              <a:t>	</a:t>
            </a:r>
            <a:r>
              <a:rPr sz="3650" spc="-155" dirty="0">
                <a:latin typeface="Times New Roman"/>
                <a:cs typeface="Times New Roman"/>
              </a:rPr>
              <a:t>M</a:t>
            </a:r>
            <a:r>
              <a:rPr sz="3650" dirty="0">
                <a:latin typeface="Times New Roman"/>
                <a:cs typeface="Times New Roman"/>
              </a:rPr>
              <a:t>	</a:t>
            </a:r>
            <a:r>
              <a:rPr sz="3650" spc="-125" dirty="0">
                <a:latin typeface="Times New Roman"/>
                <a:cs typeface="Times New Roman"/>
              </a:rPr>
              <a:t>H</a:t>
            </a:r>
            <a:endParaRPr sz="36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666881" y="5973733"/>
            <a:ext cx="154305" cy="349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spc="-40" dirty="0"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650380" y="5494609"/>
            <a:ext cx="1548130" cy="784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165860" algn="l"/>
              </a:tabLst>
            </a:pPr>
            <a:r>
              <a:rPr sz="3650" spc="-95" dirty="0">
                <a:latin typeface="Symbol"/>
                <a:cs typeface="Symbol"/>
              </a:rPr>
              <a:t></a:t>
            </a:r>
            <a:r>
              <a:rPr sz="3650" spc="-340" dirty="0">
                <a:latin typeface="Times New Roman"/>
                <a:cs typeface="Times New Roman"/>
              </a:rPr>
              <a:t> </a:t>
            </a:r>
            <a:r>
              <a:rPr sz="4950" spc="-720" dirty="0">
                <a:latin typeface="Symbol"/>
                <a:cs typeface="Symbol"/>
              </a:rPr>
              <a:t></a:t>
            </a:r>
            <a:r>
              <a:rPr sz="3650" spc="-125" dirty="0">
                <a:latin typeface="Times New Roman"/>
                <a:cs typeface="Times New Roman"/>
              </a:rPr>
              <a:t>A</a:t>
            </a:r>
            <a:r>
              <a:rPr sz="3650" dirty="0">
                <a:latin typeface="Times New Roman"/>
                <a:cs typeface="Times New Roman"/>
              </a:rPr>
              <a:t>	</a:t>
            </a:r>
            <a:r>
              <a:rPr sz="3650" spc="-75" dirty="0">
                <a:latin typeface="Times New Roman"/>
                <a:cs typeface="Times New Roman"/>
              </a:rPr>
              <a:t>b</a:t>
            </a:r>
            <a:r>
              <a:rPr sz="4950" spc="-509" dirty="0">
                <a:latin typeface="Symbol"/>
                <a:cs typeface="Symbol"/>
              </a:rPr>
              <a:t></a:t>
            </a:r>
            <a:endParaRPr sz="495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68392" y="5650935"/>
            <a:ext cx="289560" cy="349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spc="-95" dirty="0">
                <a:latin typeface="Symbol"/>
                <a:cs typeface="Symbol"/>
              </a:rPr>
              <a:t></a:t>
            </a:r>
            <a:r>
              <a:rPr sz="2100" spc="-40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440939" y="6297798"/>
            <a:ext cx="2061210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600" spc="15" dirty="0">
                <a:latin typeface="Arial Unicode MS"/>
                <a:cs typeface="Arial Unicode MS"/>
              </a:rPr>
              <a:t>Canonical </a:t>
            </a:r>
            <a:r>
              <a:rPr sz="1600" spc="-5" dirty="0">
                <a:latin typeface="Arial Unicode MS"/>
                <a:cs typeface="Arial Unicode MS"/>
              </a:rPr>
              <a:t>perspective  </a:t>
            </a:r>
            <a:r>
              <a:rPr sz="1600" spc="5" dirty="0">
                <a:latin typeface="Arial Unicode MS"/>
                <a:cs typeface="Arial Unicode MS"/>
              </a:rPr>
              <a:t>camera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72151" y="5948283"/>
            <a:ext cx="976630" cy="7689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320"/>
              </a:spcBef>
            </a:pPr>
            <a:r>
              <a:rPr sz="2100" spc="-45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2400" spc="2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400" spc="-1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60" dirty="0">
                <a:solidFill>
                  <a:srgbClr val="FF0000"/>
                </a:solidFill>
                <a:latin typeface="Arial Unicode MS"/>
                <a:cs typeface="Arial Unicode MS"/>
              </a:rPr>
              <a:t>3]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08140" y="6344920"/>
            <a:ext cx="9759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400" spc="-1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60" dirty="0">
                <a:solidFill>
                  <a:srgbClr val="FF0000"/>
                </a:solidFill>
                <a:latin typeface="Arial Unicode MS"/>
                <a:cs typeface="Arial Unicode MS"/>
              </a:rPr>
              <a:t>4]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35900" y="3721100"/>
            <a:ext cx="299720" cy="330200"/>
          </a:xfrm>
          <a:custGeom>
            <a:avLst/>
            <a:gdLst/>
            <a:ahLst/>
            <a:cxnLst/>
            <a:rect l="l" t="t" r="r" b="b"/>
            <a:pathLst>
              <a:path w="299720" h="330200">
                <a:moveTo>
                  <a:pt x="29403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294034" y="330200"/>
                </a:lnTo>
                <a:lnTo>
                  <a:pt x="299720" y="324514"/>
                </a:lnTo>
                <a:lnTo>
                  <a:pt x="29972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299720" y="25400"/>
                </a:lnTo>
                <a:lnTo>
                  <a:pt x="299720" y="5685"/>
                </a:lnTo>
                <a:lnTo>
                  <a:pt x="294034" y="0"/>
                </a:lnTo>
                <a:close/>
              </a:path>
              <a:path w="299720" h="330200">
                <a:moveTo>
                  <a:pt x="299720" y="25400"/>
                </a:moveTo>
                <a:lnTo>
                  <a:pt x="274320" y="25400"/>
                </a:lnTo>
                <a:lnTo>
                  <a:pt x="274320" y="304800"/>
                </a:lnTo>
                <a:lnTo>
                  <a:pt x="299720" y="304800"/>
                </a:lnTo>
                <a:lnTo>
                  <a:pt x="29972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468477" y="1900856"/>
            <a:ext cx="2272030" cy="2432050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R="415925" algn="ctr">
              <a:lnSpc>
                <a:spcPct val="100000"/>
              </a:lnSpc>
              <a:spcBef>
                <a:spcPts val="1590"/>
              </a:spcBef>
            </a:pPr>
            <a:r>
              <a:rPr sz="3250" i="1" spc="-65" dirty="0">
                <a:latin typeface="Times New Roman"/>
                <a:cs typeface="Times New Roman"/>
              </a:rPr>
              <a:t>x</a:t>
            </a:r>
            <a:r>
              <a:rPr sz="2850" spc="-97" baseline="-23391" dirty="0">
                <a:latin typeface="Times New Roman"/>
                <a:cs typeface="Times New Roman"/>
              </a:rPr>
              <a:t>1 </a:t>
            </a:r>
            <a:r>
              <a:rPr sz="2850" i="1" spc="-7" baseline="-23391" dirty="0">
                <a:latin typeface="Times New Roman"/>
                <a:cs typeface="Times New Roman"/>
              </a:rPr>
              <a:t>j </a:t>
            </a:r>
            <a:r>
              <a:rPr sz="3250" spc="10" dirty="0">
                <a:latin typeface="Symbol"/>
                <a:cs typeface="Symbol"/>
              </a:rPr>
              <a:t></a:t>
            </a:r>
            <a:r>
              <a:rPr sz="3250" spc="10" dirty="0">
                <a:latin typeface="Times New Roman"/>
                <a:cs typeface="Times New Roman"/>
              </a:rPr>
              <a:t> </a:t>
            </a:r>
            <a:r>
              <a:rPr sz="3250" i="1" spc="35" dirty="0">
                <a:latin typeface="Times New Roman"/>
                <a:cs typeface="Times New Roman"/>
              </a:rPr>
              <a:t>M</a:t>
            </a:r>
            <a:r>
              <a:rPr sz="2850" spc="52" baseline="-23391" dirty="0">
                <a:latin typeface="Times New Roman"/>
                <a:cs typeface="Times New Roman"/>
              </a:rPr>
              <a:t>1</a:t>
            </a:r>
            <a:r>
              <a:rPr sz="2850" spc="-15" baseline="-23391" dirty="0">
                <a:latin typeface="Times New Roman"/>
                <a:cs typeface="Times New Roman"/>
              </a:rPr>
              <a:t> </a:t>
            </a:r>
            <a:r>
              <a:rPr sz="3250" i="1" spc="180" dirty="0">
                <a:latin typeface="Times New Roman"/>
                <a:cs typeface="Times New Roman"/>
              </a:rPr>
              <a:t>X</a:t>
            </a:r>
            <a:r>
              <a:rPr sz="2850" i="1" spc="270" baseline="-23391" dirty="0">
                <a:latin typeface="Times New Roman"/>
                <a:cs typeface="Times New Roman"/>
              </a:rPr>
              <a:t>j</a:t>
            </a:r>
            <a:endParaRPr sz="2850" baseline="-23391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250" i="1" spc="25" dirty="0">
                <a:latin typeface="Times New Roman"/>
                <a:cs typeface="Times New Roman"/>
              </a:rPr>
              <a:t>x</a:t>
            </a:r>
            <a:r>
              <a:rPr sz="2850" spc="37" baseline="-23391" dirty="0">
                <a:latin typeface="Times New Roman"/>
                <a:cs typeface="Times New Roman"/>
              </a:rPr>
              <a:t>2 </a:t>
            </a:r>
            <a:r>
              <a:rPr sz="2850" i="1" spc="-7" baseline="-23391" dirty="0">
                <a:latin typeface="Times New Roman"/>
                <a:cs typeface="Times New Roman"/>
              </a:rPr>
              <a:t>j </a:t>
            </a:r>
            <a:r>
              <a:rPr sz="3250" spc="10" dirty="0">
                <a:latin typeface="Symbol"/>
                <a:cs typeface="Symbol"/>
              </a:rPr>
              <a:t></a:t>
            </a:r>
            <a:r>
              <a:rPr sz="3250" spc="10" dirty="0">
                <a:latin typeface="Times New Roman"/>
                <a:cs typeface="Times New Roman"/>
              </a:rPr>
              <a:t> </a:t>
            </a:r>
            <a:r>
              <a:rPr sz="3250" i="1" spc="125" dirty="0">
                <a:latin typeface="Times New Roman"/>
                <a:cs typeface="Times New Roman"/>
              </a:rPr>
              <a:t>M</a:t>
            </a:r>
            <a:r>
              <a:rPr sz="2850" spc="187" baseline="-23391" dirty="0">
                <a:latin typeface="Times New Roman"/>
                <a:cs typeface="Times New Roman"/>
              </a:rPr>
              <a:t>2</a:t>
            </a:r>
            <a:r>
              <a:rPr sz="2850" spc="225" baseline="-23391" dirty="0">
                <a:latin typeface="Times New Roman"/>
                <a:cs typeface="Times New Roman"/>
              </a:rPr>
              <a:t> </a:t>
            </a:r>
            <a:r>
              <a:rPr sz="3250" i="1" spc="180" dirty="0">
                <a:latin typeface="Times New Roman"/>
                <a:cs typeface="Times New Roman"/>
              </a:rPr>
              <a:t>X</a:t>
            </a:r>
            <a:r>
              <a:rPr sz="2850" i="1" spc="270" baseline="-23391" dirty="0">
                <a:latin typeface="Times New Roman"/>
                <a:cs typeface="Times New Roman"/>
              </a:rPr>
              <a:t>j</a:t>
            </a:r>
            <a:endParaRPr sz="2850" baseline="-23391" dirty="0">
              <a:latin typeface="Times New Roman"/>
              <a:cs typeface="Times New Roman"/>
            </a:endParaRPr>
          </a:p>
          <a:p>
            <a:pPr marR="495934" algn="ctr">
              <a:lnSpc>
                <a:spcPct val="100000"/>
              </a:lnSpc>
              <a:spcBef>
                <a:spcPts val="3235"/>
              </a:spcBef>
              <a:tabLst>
                <a:tab pos="477520" algn="l"/>
              </a:tabLst>
            </a:pPr>
            <a:r>
              <a:rPr sz="1800" spc="-20" dirty="0">
                <a:latin typeface="Arial Unicode MS"/>
                <a:cs typeface="Arial Unicode MS"/>
              </a:rPr>
              <a:t>For	</a:t>
            </a:r>
            <a:r>
              <a:rPr sz="1800" spc="40" dirty="0">
                <a:latin typeface="Arial Unicode MS"/>
                <a:cs typeface="Arial Unicode MS"/>
              </a:rPr>
              <a:t>j </a:t>
            </a:r>
            <a:r>
              <a:rPr sz="1800" spc="50" dirty="0">
                <a:latin typeface="Arial Unicode MS"/>
                <a:cs typeface="Arial Unicode MS"/>
              </a:rPr>
              <a:t>= </a:t>
            </a:r>
            <a:r>
              <a:rPr sz="1800" spc="35" dirty="0">
                <a:latin typeface="Arial Unicode MS"/>
                <a:cs typeface="Arial Unicode MS"/>
              </a:rPr>
              <a:t>1, </a:t>
            </a:r>
            <a:r>
              <a:rPr sz="1800" spc="-105" dirty="0">
                <a:latin typeface="Arial Unicode MS"/>
                <a:cs typeface="Arial Unicode MS"/>
              </a:rPr>
              <a:t>…</a:t>
            </a:r>
            <a:r>
              <a:rPr sz="1800" spc="-5" dirty="0">
                <a:latin typeface="Arial Unicode MS"/>
                <a:cs typeface="Arial Unicode MS"/>
              </a:rPr>
              <a:t> </a:t>
            </a:r>
            <a:r>
              <a:rPr sz="1800" spc="10" dirty="0">
                <a:latin typeface="Arial Unicode MS"/>
                <a:cs typeface="Arial Unicode MS"/>
              </a:rPr>
              <a:t>,n</a:t>
            </a:r>
            <a:endParaRPr sz="1800" dirty="0">
              <a:latin typeface="Arial Unicode MS"/>
              <a:cs typeface="Arial Unicode MS"/>
            </a:endParaRPr>
          </a:p>
          <a:p>
            <a:pPr marL="1166495">
              <a:lnSpc>
                <a:spcPct val="100000"/>
              </a:lnSpc>
              <a:spcBef>
                <a:spcPts val="840"/>
              </a:spcBef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点个数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867852" y="26747"/>
            <a:ext cx="6312535" cy="1435008"/>
          </a:xfrm>
          <a:prstGeom prst="rect">
            <a:avLst/>
          </a:prstGeom>
        </p:spPr>
        <p:txBody>
          <a:bodyPr vert="horz" wrap="square" lIns="0" tIns="1841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50"/>
              </a:spcBef>
            </a:pPr>
            <a:r>
              <a:rPr lang="zh-CN" altLang="en-US" sz="3600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lang="en-US" altLang="zh-CN" sz="36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36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lang="en-US" altLang="zh-CN" sz="3600"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sz="3600" dirty="0">
              <a:latin typeface="Arial Unicode MS"/>
              <a:cs typeface="Arial Unicode MS"/>
            </a:endParaRPr>
          </a:p>
          <a:p>
            <a:pPr marR="966469" algn="ctr">
              <a:lnSpc>
                <a:spcPct val="100000"/>
              </a:lnSpc>
              <a:spcBef>
                <a:spcPts val="1420"/>
              </a:spcBef>
            </a:pPr>
            <a:r>
              <a:rPr sz="3350" i="1" spc="180" dirty="0" err="1">
                <a:latin typeface="Times New Roman"/>
                <a:cs typeface="Times New Roman"/>
              </a:rPr>
              <a:t>X</a:t>
            </a:r>
            <a:r>
              <a:rPr sz="2850" i="1" spc="270" baseline="-24853" dirty="0" err="1">
                <a:latin typeface="Times New Roman"/>
                <a:cs typeface="Times New Roman"/>
              </a:rPr>
              <a:t>j</a:t>
            </a:r>
            <a:endParaRPr sz="2850" baseline="-24853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1905" y="202060"/>
            <a:ext cx="6312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5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lang="en-US" altLang="zh-CN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lang="en-US" altLang="zh-CN"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lang="zh-CN" altLang="en-US" dirty="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508147" y="3505200"/>
            <a:ext cx="914400" cy="609600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0" y="0"/>
                </a:moveTo>
                <a:lnTo>
                  <a:pt x="914400" y="0"/>
                </a:lnTo>
                <a:lnTo>
                  <a:pt x="9144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7659053" y="4378384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7]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12980" y="1997097"/>
            <a:ext cx="322580" cy="826769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800" spc="-25" dirty="0">
                <a:solidFill>
                  <a:srgbClr val="FF0000"/>
                </a:solidFill>
                <a:latin typeface="Arial Unicode MS"/>
                <a:cs typeface="Arial Unicode MS"/>
              </a:rPr>
              <a:t>[Eqs.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5]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308340" y="1700974"/>
            <a:ext cx="734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74540" y="5217843"/>
            <a:ext cx="88646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8]</a:t>
            </a:r>
            <a:endParaRPr sz="1800">
              <a:latin typeface="Arial Unicode MS"/>
              <a:cs typeface="Arial Unicode MS"/>
            </a:endParaRPr>
          </a:p>
          <a:p>
            <a:pPr marL="165100">
              <a:lnSpc>
                <a:spcPct val="100000"/>
              </a:lnSpc>
              <a:spcBef>
                <a:spcPts val="20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9]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745739" y="6311074"/>
            <a:ext cx="8616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/>
                <a:cs typeface="Arial Unicode MS"/>
              </a:rPr>
              <a:t>10]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7340" y="887597"/>
            <a:ext cx="72796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称</a:t>
            </a:r>
            <a:r>
              <a:rPr sz="2400" spc="25" dirty="0">
                <a:latin typeface="Arial Unicode MS"/>
                <a:cs typeface="Arial Unicode MS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X </a:t>
            </a:r>
            <a:r>
              <a:rPr lang="zh-CN" altLang="en-US" sz="2400" spc="6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为通用</a:t>
            </a:r>
            <a:r>
              <a:rPr sz="2400" spc="50" dirty="0">
                <a:latin typeface="Arial Unicode MS"/>
                <a:cs typeface="Arial Unicode MS"/>
              </a:rPr>
              <a:t>3D</a:t>
            </a:r>
            <a:r>
              <a:rPr lang="zh-CN" altLang="en-US" sz="2400" spc="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r>
              <a:rPr sz="2400" spc="200" dirty="0">
                <a:latin typeface="Arial Unicode MS"/>
                <a:cs typeface="Arial Unicode MS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X</a:t>
            </a:r>
            <a:r>
              <a:rPr sz="2400" spc="-7" baseline="-18518" dirty="0">
                <a:latin typeface="Times New Roman"/>
                <a:cs typeface="Times New Roman"/>
              </a:rPr>
              <a:t>ij</a:t>
            </a:r>
            <a:endParaRPr sz="2400" baseline="-18518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297815" algn="l"/>
                <a:tab pos="298450" algn="l"/>
                <a:tab pos="1609090" algn="l"/>
              </a:tabLst>
            </a:pP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将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和</a:t>
            </a:r>
            <a:r>
              <a:rPr sz="2400" spc="50" dirty="0">
                <a:latin typeface="Arial Unicode MS"/>
                <a:cs typeface="Arial Unicode MS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Times New Roman"/>
                <a:cs typeface="Times New Roman"/>
              </a:rPr>
              <a:t>’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分别称为摄像机</a:t>
            </a:r>
            <a:r>
              <a:rPr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1</a:t>
            </a:r>
            <a:r>
              <a:rPr lang="zh-CN" altLang="en-US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lang="en-US" altLang="zh-CN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2</a:t>
            </a:r>
            <a:r>
              <a:rPr lang="zh-CN" altLang="en-US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的对应观测值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762000" y="1911177"/>
                <a:ext cx="2710036" cy="998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[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0  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[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𝐴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]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𝐻𝑋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911177"/>
                <a:ext cx="2710036" cy="99860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624943" y="1911177"/>
                <a:ext cx="4376454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𝐻𝑋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𝐼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0]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943" y="1911177"/>
                <a:ext cx="4376454" cy="468783"/>
              </a:xfrm>
              <a:prstGeom prst="rect">
                <a:avLst/>
              </a:prstGeom>
              <a:blipFill rotWithShape="1">
                <a:blip r:embed="rId3"/>
                <a:stretch>
                  <a:fillRect t="-9211" r="-6685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607433" y="2358291"/>
                <a:ext cx="4536883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′=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𝐻𝑋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]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433" y="2358291"/>
                <a:ext cx="4536883" cy="468783"/>
              </a:xfrm>
              <a:prstGeom prst="rect">
                <a:avLst/>
              </a:prstGeom>
              <a:blipFill rotWithShape="1">
                <a:blip r:embed="rId4"/>
                <a:stretch>
                  <a:fillRect t="-9091" r="-6452" b="-16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43873" y="3129822"/>
                <a:ext cx="7685053" cy="1670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𝐼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𝐼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𝐴𝑥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73" y="3129822"/>
                <a:ext cx="7685053" cy="167077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719051" y="5182896"/>
                <a:ext cx="37356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𝐴𝑥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𝐴𝑥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51" y="5182896"/>
                <a:ext cx="3735638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629486" y="5679928"/>
                <a:ext cx="3945054" cy="438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𝐴𝑥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86" y="5679928"/>
                <a:ext cx="3945054" cy="4387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682108" y="6241579"/>
                <a:ext cx="2038891" cy="438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𝐴𝑥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08" y="6241579"/>
                <a:ext cx="2038891" cy="4387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22440"/>
            <a:ext cx="76352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</a:rPr>
              <a:t>仿射运动恢复结构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5400" y="1735668"/>
            <a:ext cx="27946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95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两种方法：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160" y="3302848"/>
            <a:ext cx="3759200" cy="406400"/>
          </a:xfrm>
          <a:custGeom>
            <a:avLst/>
            <a:gdLst/>
            <a:ahLst/>
            <a:cxnLst/>
            <a:rect l="l" t="t" r="r" b="b"/>
            <a:pathLst>
              <a:path w="3759200" h="406400">
                <a:moveTo>
                  <a:pt x="37535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400714"/>
                </a:lnTo>
                <a:lnTo>
                  <a:pt x="5685" y="406400"/>
                </a:lnTo>
                <a:lnTo>
                  <a:pt x="3753514" y="406400"/>
                </a:lnTo>
                <a:lnTo>
                  <a:pt x="3759199" y="400714"/>
                </a:lnTo>
                <a:lnTo>
                  <a:pt x="3759199" y="381000"/>
                </a:lnTo>
                <a:lnTo>
                  <a:pt x="25399" y="381000"/>
                </a:lnTo>
                <a:lnTo>
                  <a:pt x="25399" y="25400"/>
                </a:lnTo>
                <a:lnTo>
                  <a:pt x="3759199" y="25400"/>
                </a:lnTo>
                <a:lnTo>
                  <a:pt x="3759199" y="5685"/>
                </a:lnTo>
                <a:lnTo>
                  <a:pt x="3753514" y="0"/>
                </a:lnTo>
                <a:close/>
              </a:path>
              <a:path w="3759200" h="406400">
                <a:moveTo>
                  <a:pt x="3759199" y="25400"/>
                </a:moveTo>
                <a:lnTo>
                  <a:pt x="3733799" y="25400"/>
                </a:lnTo>
                <a:lnTo>
                  <a:pt x="3733799" y="381000"/>
                </a:lnTo>
                <a:lnTo>
                  <a:pt x="3759199" y="381000"/>
                </a:lnTo>
                <a:lnTo>
                  <a:pt x="3759199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 txBox="1"/>
          <p:nvPr/>
        </p:nvSpPr>
        <p:spPr>
          <a:xfrm>
            <a:off x="1295400" y="2590800"/>
            <a:ext cx="8211184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720" indent="-160020">
              <a:lnSpc>
                <a:spcPct val="100000"/>
              </a:lnSpc>
              <a:spcBef>
                <a:spcPts val="100"/>
              </a:spcBef>
              <a:buChar char="-"/>
              <a:tabLst>
                <a:tab pos="173355" algn="l"/>
              </a:tabLst>
            </a:pPr>
            <a:r>
              <a:rPr lang="zh-CN" altLang="en-US" sz="2400" spc="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sz="2400" spc="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（</a:t>
            </a: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仿射极几何；估计</a:t>
            </a:r>
            <a:r>
              <a:rPr lang="en-US" altLang="zh-CN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</a:t>
            </a: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；摄像机；点）</a:t>
            </a:r>
            <a:endParaRPr lang="en-US" altLang="zh-CN" sz="2400" spc="3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72720" indent="-160020">
              <a:lnSpc>
                <a:spcPct val="100000"/>
              </a:lnSpc>
              <a:spcBef>
                <a:spcPts val="100"/>
              </a:spcBef>
              <a:buChar char="-"/>
              <a:tabLst>
                <a:tab pos="173355" algn="l"/>
              </a:tabLst>
            </a:pPr>
            <a:endParaRPr lang="en-US" sz="2400" spc="3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72720" indent="-160020">
              <a:lnSpc>
                <a:spcPct val="100000"/>
              </a:lnSpc>
              <a:spcBef>
                <a:spcPts val="100"/>
              </a:spcBef>
              <a:buChar char="-"/>
              <a:tabLst>
                <a:tab pos="173355" algn="l"/>
              </a:tabLst>
            </a:pP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因式分解法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139" y="397065"/>
            <a:ext cx="69424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叉积作为矩阵乘法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71600" y="1735777"/>
                <a:ext cx="6523645" cy="146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𝑎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735777"/>
                <a:ext cx="6523645" cy="14618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5297349"/>
            <a:ext cx="1520825" cy="49403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</a:pPr>
            <a:r>
              <a:rPr sz="2500" spc="50" dirty="0">
                <a:latin typeface="Times New Roman"/>
                <a:cs typeface="Times New Roman"/>
              </a:rPr>
              <a:t>[</a:t>
            </a:r>
            <a:r>
              <a:rPr sz="2500" b="1" spc="50" dirty="0">
                <a:latin typeface="Times New Roman"/>
                <a:cs typeface="Times New Roman"/>
              </a:rPr>
              <a:t>b</a:t>
            </a:r>
            <a:r>
              <a:rPr sz="2175" spc="75" baseline="-24904" dirty="0">
                <a:latin typeface="Symbol"/>
                <a:cs typeface="Symbol"/>
              </a:rPr>
              <a:t></a:t>
            </a:r>
            <a:r>
              <a:rPr sz="2500" spc="50" dirty="0">
                <a:latin typeface="Times New Roman"/>
                <a:cs typeface="Times New Roman"/>
              </a:rPr>
              <a:t>]</a:t>
            </a:r>
            <a:r>
              <a:rPr sz="2500" b="1" spc="50" dirty="0">
                <a:latin typeface="Times New Roman"/>
                <a:cs typeface="Times New Roman"/>
              </a:rPr>
              <a:t>A </a:t>
            </a:r>
            <a:r>
              <a:rPr sz="2500" b="1" spc="15" dirty="0">
                <a:latin typeface="Times New Roman"/>
                <a:cs typeface="Times New Roman"/>
              </a:rPr>
              <a:t>x </a:t>
            </a:r>
            <a:r>
              <a:rPr sz="2500" spc="15" dirty="0">
                <a:latin typeface="Symbol"/>
                <a:cs typeface="Symbol"/>
              </a:rPr>
              <a:t></a:t>
            </a:r>
            <a:r>
              <a:rPr sz="2500" spc="-270" dirty="0">
                <a:latin typeface="Times New Roman"/>
                <a:cs typeface="Times New Roman"/>
              </a:rPr>
              <a:t> </a:t>
            </a:r>
            <a:r>
              <a:rPr sz="2500" spc="15" dirty="0">
                <a:latin typeface="Times New Roman"/>
                <a:cs typeface="Times New Roman"/>
              </a:rPr>
              <a:t>0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0387" y="5278879"/>
            <a:ext cx="266700" cy="412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750" b="1" spc="15" baseline="-3333" dirty="0">
                <a:latin typeface="Times New Roman"/>
                <a:cs typeface="Times New Roman"/>
              </a:rPr>
              <a:t>x</a:t>
            </a:r>
            <a:r>
              <a:rPr sz="2500" spc="5" dirty="0">
                <a:latin typeface="Symbol"/>
                <a:cs typeface="Symbol"/>
              </a:rPr>
              <a:t>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598" y="5287293"/>
            <a:ext cx="15113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b="1" spc="15" dirty="0">
                <a:latin typeface="Times New Roman"/>
                <a:cs typeface="Times New Roman"/>
              </a:rPr>
              <a:t>T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0" y="5105400"/>
            <a:ext cx="1447800" cy="68580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600"/>
              </a:spcBef>
            </a:pPr>
            <a:r>
              <a:rPr sz="2700" b="1" spc="15" dirty="0">
                <a:latin typeface="Times New Roman"/>
                <a:cs typeface="Times New Roman"/>
              </a:rPr>
              <a:t>F</a:t>
            </a:r>
            <a:r>
              <a:rPr sz="2700" b="1" spc="-190" dirty="0">
                <a:latin typeface="Times New Roman"/>
                <a:cs typeface="Times New Roman"/>
              </a:rPr>
              <a:t> </a:t>
            </a:r>
            <a:r>
              <a:rPr sz="2700" spc="60" dirty="0">
                <a:latin typeface="Symbol"/>
                <a:cs typeface="Symbol"/>
              </a:rPr>
              <a:t></a:t>
            </a:r>
            <a:r>
              <a:rPr sz="2700" spc="60" dirty="0">
                <a:latin typeface="Times New Roman"/>
                <a:cs typeface="Times New Roman"/>
              </a:rPr>
              <a:t>[</a:t>
            </a:r>
            <a:r>
              <a:rPr sz="2700" b="1" spc="60" dirty="0">
                <a:latin typeface="Times New Roman"/>
                <a:cs typeface="Times New Roman"/>
              </a:rPr>
              <a:t>b</a:t>
            </a:r>
            <a:r>
              <a:rPr sz="2325" spc="89" baseline="-23297" dirty="0">
                <a:latin typeface="Symbol"/>
                <a:cs typeface="Symbol"/>
              </a:rPr>
              <a:t></a:t>
            </a:r>
            <a:r>
              <a:rPr sz="2700" spc="60" dirty="0">
                <a:latin typeface="Times New Roman"/>
                <a:cs typeface="Times New Roman"/>
              </a:rPr>
              <a:t>]</a:t>
            </a:r>
            <a:r>
              <a:rPr sz="2700" b="1" spc="60" dirty="0">
                <a:latin typeface="Times New Roman"/>
                <a:cs typeface="Times New Roman"/>
              </a:rPr>
              <a:t>A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52813" y="5562600"/>
            <a:ext cx="2824480" cy="152400"/>
          </a:xfrm>
          <a:custGeom>
            <a:avLst/>
            <a:gdLst/>
            <a:ahLst/>
            <a:cxnLst/>
            <a:rect l="l" t="t" r="r" b="b"/>
            <a:pathLst>
              <a:path w="2824479" h="152400">
                <a:moveTo>
                  <a:pt x="0" y="152400"/>
                </a:moveTo>
                <a:lnTo>
                  <a:pt x="2823936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29400" y="4876800"/>
            <a:ext cx="2133600" cy="8382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960"/>
              </a:spcBef>
            </a:pPr>
            <a:r>
              <a:rPr sz="3850" b="1" spc="35" dirty="0">
                <a:latin typeface="Times New Roman"/>
                <a:cs typeface="Times New Roman"/>
              </a:rPr>
              <a:t>x</a:t>
            </a:r>
            <a:r>
              <a:rPr sz="5775" spc="52" baseline="2886" dirty="0">
                <a:latin typeface="Symbol"/>
                <a:cs typeface="Symbol"/>
              </a:rPr>
              <a:t></a:t>
            </a:r>
            <a:r>
              <a:rPr sz="3375" spc="52" baseline="43209" dirty="0">
                <a:latin typeface="Times New Roman"/>
                <a:cs typeface="Times New Roman"/>
              </a:rPr>
              <a:t>T</a:t>
            </a:r>
            <a:r>
              <a:rPr sz="3850" spc="35" dirty="0">
                <a:latin typeface="Times New Roman"/>
                <a:cs typeface="Times New Roman"/>
              </a:rPr>
              <a:t>F </a:t>
            </a:r>
            <a:r>
              <a:rPr sz="3850" b="1" spc="10" dirty="0">
                <a:latin typeface="Times New Roman"/>
                <a:cs typeface="Times New Roman"/>
              </a:rPr>
              <a:t>x </a:t>
            </a:r>
            <a:r>
              <a:rPr sz="3850" spc="10" dirty="0">
                <a:latin typeface="Symbol"/>
                <a:cs typeface="Symbol"/>
              </a:rPr>
              <a:t></a:t>
            </a:r>
            <a:r>
              <a:rPr sz="3850" spc="-635" dirty="0">
                <a:latin typeface="Times New Roman"/>
                <a:cs typeface="Times New Roman"/>
              </a:rPr>
              <a:t> </a:t>
            </a:r>
            <a:r>
              <a:rPr sz="3850" spc="10" dirty="0">
                <a:latin typeface="Times New Roman"/>
                <a:cs typeface="Times New Roman"/>
              </a:rPr>
              <a:t>0</a:t>
            </a:r>
            <a:endParaRPr sz="38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57390" y="5283316"/>
            <a:ext cx="1335351" cy="267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21905" y="202060"/>
            <a:ext cx="6312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lang="en-US" altLang="zh-CN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lang="en-US" altLang="zh-CN"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dirty="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3608" y="4672050"/>
            <a:ext cx="201612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spc="-10" dirty="0">
                <a:latin typeface="Times New Roman"/>
                <a:cs typeface="Times New Roman"/>
              </a:rPr>
              <a:t>x</a:t>
            </a:r>
            <a:r>
              <a:rPr sz="3825" spc="-15" baseline="3267" dirty="0">
                <a:latin typeface="Symbol"/>
                <a:cs typeface="Symbol"/>
              </a:rPr>
              <a:t></a:t>
            </a:r>
            <a:r>
              <a:rPr sz="2175" i="1" spc="-15" baseline="44061" dirty="0">
                <a:latin typeface="Times New Roman"/>
                <a:cs typeface="Times New Roman"/>
              </a:rPr>
              <a:t>T </a:t>
            </a:r>
            <a:r>
              <a:rPr sz="2550" spc="-10" dirty="0">
                <a:latin typeface="Times New Roman"/>
                <a:cs typeface="Times New Roman"/>
              </a:rPr>
              <a:t>(</a:t>
            </a:r>
            <a:r>
              <a:rPr sz="2550" b="1" spc="-10" dirty="0">
                <a:latin typeface="Times New Roman"/>
                <a:cs typeface="Times New Roman"/>
              </a:rPr>
              <a:t>b </a:t>
            </a:r>
            <a:r>
              <a:rPr sz="2550" spc="-5" dirty="0">
                <a:latin typeface="Symbol"/>
                <a:cs typeface="Symbol"/>
              </a:rPr>
              <a:t></a:t>
            </a:r>
            <a:r>
              <a:rPr sz="2550" spc="-505" dirty="0">
                <a:latin typeface="Times New Roman"/>
                <a:cs typeface="Times New Roman"/>
              </a:rPr>
              <a:t> </a:t>
            </a:r>
            <a:r>
              <a:rPr sz="2550" b="1" spc="0" dirty="0">
                <a:latin typeface="Times New Roman"/>
                <a:cs typeface="Times New Roman"/>
              </a:rPr>
              <a:t>Ax</a:t>
            </a:r>
            <a:r>
              <a:rPr sz="2550" spc="0" dirty="0">
                <a:latin typeface="Times New Roman"/>
                <a:cs typeface="Times New Roman"/>
              </a:rPr>
              <a:t>) </a:t>
            </a:r>
            <a:r>
              <a:rPr sz="2550" spc="-5" dirty="0">
                <a:latin typeface="Symbol"/>
                <a:cs typeface="Symbol"/>
              </a:rPr>
              <a:t></a:t>
            </a:r>
            <a:r>
              <a:rPr sz="2550" spc="-5" dirty="0">
                <a:latin typeface="Times New Roman"/>
                <a:cs typeface="Times New Roman"/>
              </a:rPr>
              <a:t> 0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03540" y="1243774"/>
            <a:ext cx="734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82252" y="4748974"/>
            <a:ext cx="8616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/>
                <a:cs typeface="Arial Unicode MS"/>
              </a:rPr>
              <a:t>10]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2980" y="1273197"/>
            <a:ext cx="322580" cy="826769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800" spc="-25" dirty="0">
                <a:solidFill>
                  <a:srgbClr val="FF0000"/>
                </a:solidFill>
                <a:latin typeface="Arial Unicode MS"/>
                <a:cs typeface="Arial Unicode MS"/>
              </a:rPr>
              <a:t>[Eqs.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5]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718135" y="3148045"/>
            <a:ext cx="553720" cy="580390"/>
          </a:xfrm>
          <a:prstGeom prst="rect">
            <a:avLst/>
          </a:prstGeom>
        </p:spPr>
        <p:txBody>
          <a:bodyPr vert="vert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3200" b="1" spc="-10" dirty="0">
                <a:latin typeface="Arial"/>
                <a:cs typeface="Arial"/>
              </a:rPr>
              <a:t>….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22140" y="5891974"/>
            <a:ext cx="187896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基本矩阵</a:t>
            </a:r>
            <a:r>
              <a:rPr lang="en-US" altLang="zh-CN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!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120050" y="3466434"/>
                <a:ext cx="538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50" y="3466434"/>
                <a:ext cx="53854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60227" t="-128333" r="-63636" b="-19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717087" y="1187277"/>
                <a:ext cx="2710037" cy="976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[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0  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[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𝐴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]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𝐻𝑋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7" y="1187277"/>
                <a:ext cx="2710037" cy="97661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61114" y="1074711"/>
                <a:ext cx="4376454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𝐻𝑋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𝐼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0]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114" y="1074711"/>
                <a:ext cx="4376454" cy="468783"/>
              </a:xfrm>
              <a:prstGeom prst="rect">
                <a:avLst/>
              </a:prstGeom>
              <a:blipFill rotWithShape="1">
                <a:blip r:embed="rId5"/>
                <a:stretch>
                  <a:fillRect t="-9091" r="-6685" b="-16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429023" y="1631183"/>
                <a:ext cx="4536883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′=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𝐻𝑋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]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23" y="1631183"/>
                <a:ext cx="4536883" cy="468783"/>
              </a:xfrm>
              <a:prstGeom prst="rect">
                <a:avLst/>
              </a:prstGeom>
              <a:blipFill rotWithShape="1">
                <a:blip r:embed="rId6"/>
                <a:stretch>
                  <a:fillRect t="-9211" r="-6452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4223" y="1327546"/>
            <a:ext cx="2644775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950" b="1" spc="0" dirty="0">
                <a:latin typeface="Times New Roman"/>
                <a:cs typeface="Times New Roman"/>
              </a:rPr>
              <a:t> </a:t>
            </a:r>
            <a:endParaRPr sz="29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13858" y="168465"/>
            <a:ext cx="37706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计算摄像机</a:t>
            </a:r>
            <a:endParaRPr spc="-2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70140" y="1396174"/>
            <a:ext cx="842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1247698"/>
            <a:ext cx="4426585" cy="192296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441450">
              <a:lnSpc>
                <a:spcPct val="100000"/>
              </a:lnSpc>
              <a:spcBef>
                <a:spcPts val="135"/>
              </a:spcBef>
            </a:pPr>
            <a:r>
              <a:rPr lang="en-US" sz="3850" b="1" spc="35" dirty="0">
                <a:latin typeface="Times New Roman"/>
                <a:cs typeface="Times New Roman"/>
              </a:rPr>
              <a:t> </a:t>
            </a:r>
            <a:endParaRPr sz="385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3045"/>
              </a:spcBef>
            </a:pPr>
            <a:r>
              <a:rPr lang="zh-CN" altLang="en-US" sz="2800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计算</a:t>
            </a:r>
            <a:r>
              <a:rPr sz="2800" spc="90" dirty="0">
                <a:latin typeface="Arial Unicode MS"/>
                <a:cs typeface="Arial Unicode MS"/>
              </a:rPr>
              <a:t> </a:t>
            </a:r>
            <a:r>
              <a:rPr sz="2800" b="1" spc="180" dirty="0">
                <a:latin typeface="Arial"/>
                <a:cs typeface="Arial"/>
              </a:rPr>
              <a:t>b</a:t>
            </a:r>
            <a:r>
              <a:rPr sz="2800" spc="180" dirty="0">
                <a:latin typeface="Arial Unicode MS"/>
                <a:cs typeface="Arial Unicode MS"/>
              </a:rPr>
              <a:t>:</a:t>
            </a:r>
            <a:endParaRPr sz="2800" dirty="0">
              <a:latin typeface="Arial Unicode MS"/>
              <a:cs typeface="Arial Unicode MS"/>
            </a:endParaRPr>
          </a:p>
          <a:p>
            <a:pPr marL="298450" indent="-28575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zh-CN" altLang="en-US" sz="2400" spc="-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考虑乘积 </a:t>
            </a:r>
            <a:r>
              <a:rPr sz="2400" b="1" spc="-150" dirty="0">
                <a:latin typeface="Arial"/>
                <a:cs typeface="Arial"/>
              </a:rPr>
              <a:t>F</a:t>
            </a:r>
            <a:r>
              <a:rPr sz="2400" b="1" spc="275" dirty="0">
                <a:latin typeface="Arial"/>
                <a:cs typeface="Arial"/>
              </a:rPr>
              <a:t> </a:t>
            </a:r>
            <a:r>
              <a:rPr sz="2400" b="1" spc="210" dirty="0">
                <a:latin typeface="Arial"/>
                <a:cs typeface="Arial"/>
              </a:rPr>
              <a:t>b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3568700"/>
            <a:ext cx="8279130" cy="228267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877060">
              <a:lnSpc>
                <a:spcPct val="100000"/>
              </a:lnSpc>
              <a:spcBef>
                <a:spcPts val="120"/>
              </a:spcBef>
              <a:tabLst>
                <a:tab pos="6412865" algn="l"/>
              </a:tabLst>
            </a:pPr>
            <a:r>
              <a:rPr lang="en-US" sz="2950" b="1" spc="5" dirty="0">
                <a:latin typeface="Times New Roman"/>
                <a:cs typeface="Times New Roman"/>
              </a:rPr>
              <a:t> </a:t>
            </a:r>
            <a:r>
              <a:rPr sz="2950" spc="0" dirty="0">
                <a:latin typeface="Times New Roman"/>
                <a:cs typeface="Times New Roman"/>
              </a:rPr>
              <a:t>	</a:t>
            </a:r>
            <a:r>
              <a:rPr sz="2700" spc="15" baseline="9259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700" spc="37" baseline="9259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700" spc="97" baseline="9259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2700" baseline="9259" dirty="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50" dirty="0">
              <a:latin typeface="Times New Roman"/>
              <a:cs typeface="Times New Roman"/>
            </a:endParaRPr>
          </a:p>
          <a:p>
            <a:pPr marL="355600" marR="18415" indent="-342900">
              <a:lnSpc>
                <a:spcPts val="287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latin typeface="Arial"/>
                <a:cs typeface="Arial"/>
              </a:rPr>
              <a:t>F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是奇异的</a:t>
            </a:r>
            <a:r>
              <a:rPr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, </a:t>
            </a: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因此我们可以通过</a:t>
            </a:r>
            <a:r>
              <a:rPr lang="en-US" altLang="zh-CN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SVD</a:t>
            </a: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求解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b</a:t>
            </a:r>
            <a:r>
              <a:rPr lang="en-US" sz="2400" b="1" dirty="0">
                <a:latin typeface="Arial"/>
                <a:cs typeface="Arial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作为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F b </a:t>
            </a:r>
            <a:r>
              <a:rPr sz="2400" dirty="0">
                <a:latin typeface="Arial"/>
                <a:cs typeface="Arial"/>
              </a:rPr>
              <a:t>= 0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的最小平方解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,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其中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|</a:t>
            </a:r>
            <a:r>
              <a:rPr sz="2400" b="1" spc="-5" dirty="0">
                <a:latin typeface="Arial"/>
                <a:cs typeface="Arial"/>
              </a:rPr>
              <a:t>b</a:t>
            </a:r>
            <a:r>
              <a:rPr sz="2400" spc="-5" dirty="0">
                <a:latin typeface="Arial"/>
                <a:cs typeface="Arial"/>
              </a:rPr>
              <a:t>|=1</a:t>
            </a:r>
            <a:endParaRPr lang="en-US" sz="2400" spc="-5" dirty="0">
              <a:latin typeface="Arial"/>
              <a:cs typeface="Arial"/>
            </a:endParaRPr>
          </a:p>
          <a:p>
            <a:pPr marL="355600" marR="18415" indent="-342900">
              <a:lnSpc>
                <a:spcPts val="2870"/>
              </a:lnSpc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使用类似推导，有</a:t>
            </a:r>
            <a:r>
              <a:rPr sz="2400" spc="25" dirty="0">
                <a:latin typeface="Arial Unicode MS"/>
                <a:cs typeface="Arial Unicode MS"/>
              </a:rPr>
              <a:t> </a:t>
            </a:r>
            <a:r>
              <a:rPr sz="2400" b="1" spc="0" dirty="0">
                <a:latin typeface="Arial"/>
                <a:cs typeface="Arial"/>
              </a:rPr>
              <a:t>b</a:t>
            </a:r>
            <a:r>
              <a:rPr sz="2400" spc="0" baseline="26041" dirty="0">
                <a:latin typeface="Arial Unicode MS"/>
                <a:cs typeface="Arial Unicode MS"/>
              </a:rPr>
              <a:t>T </a:t>
            </a:r>
            <a:r>
              <a:rPr sz="2400" b="1" spc="-150" dirty="0">
                <a:latin typeface="Arial"/>
                <a:cs typeface="Arial"/>
              </a:rPr>
              <a:t>F </a:t>
            </a:r>
            <a:r>
              <a:rPr sz="2400" spc="75" dirty="0">
                <a:latin typeface="Arial Unicode MS"/>
                <a:cs typeface="Arial Unicode MS"/>
              </a:rPr>
              <a:t>= </a:t>
            </a:r>
            <a:r>
              <a:rPr sz="2400" spc="55" dirty="0">
                <a:latin typeface="Arial Unicode MS"/>
                <a:cs typeface="Arial Unicode MS"/>
              </a:rPr>
              <a:t>0</a:t>
            </a:r>
            <a:r>
              <a:rPr lang="en-US" sz="2400" spc="55" dirty="0">
                <a:latin typeface="Arial Unicode MS"/>
                <a:cs typeface="Arial Unicode MS"/>
              </a:rPr>
              <a:t> </a:t>
            </a:r>
            <a:r>
              <a:rPr sz="2700" spc="82" baseline="1697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700" spc="165" baseline="1697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700" spc="-15" baseline="16975" dirty="0">
                <a:solidFill>
                  <a:srgbClr val="FF0000"/>
                </a:solidFill>
                <a:latin typeface="Arial Unicode MS"/>
                <a:cs typeface="Arial Unicode MS"/>
              </a:rPr>
              <a:t>12-bis]</a:t>
            </a:r>
            <a:endParaRPr sz="2700" baseline="16975" dirty="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19200" y="1298175"/>
                <a:ext cx="18848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</a:rPr>
                        <m:t>𝐹𝑥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298175"/>
                <a:ext cx="1884875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8895" y="1359731"/>
                <a:ext cx="27048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895" y="1359731"/>
                <a:ext cx="2704843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81200" y="3568700"/>
                <a:ext cx="44317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568700"/>
                <a:ext cx="4431791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3858" y="168465"/>
            <a:ext cx="37706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计算摄像机</a:t>
            </a:r>
            <a:endParaRPr spc="-25" dirty="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06512" y="5619750"/>
            <a:ext cx="7200900" cy="1028700"/>
          </a:xfrm>
          <a:custGeom>
            <a:avLst/>
            <a:gdLst/>
            <a:ahLst/>
            <a:cxnLst/>
            <a:rect l="l" t="t" r="r" b="b"/>
            <a:pathLst>
              <a:path w="7200900" h="1028700">
                <a:moveTo>
                  <a:pt x="7181850" y="0"/>
                </a:moveTo>
                <a:lnTo>
                  <a:pt x="19050" y="0"/>
                </a:lnTo>
                <a:lnTo>
                  <a:pt x="11634" y="1497"/>
                </a:lnTo>
                <a:lnTo>
                  <a:pt x="5579" y="5579"/>
                </a:lnTo>
                <a:lnTo>
                  <a:pt x="1496" y="11634"/>
                </a:lnTo>
                <a:lnTo>
                  <a:pt x="0" y="19050"/>
                </a:lnTo>
                <a:lnTo>
                  <a:pt x="0" y="1009650"/>
                </a:lnTo>
                <a:lnTo>
                  <a:pt x="1496" y="1017065"/>
                </a:lnTo>
                <a:lnTo>
                  <a:pt x="5579" y="1023120"/>
                </a:lnTo>
                <a:lnTo>
                  <a:pt x="11634" y="1027202"/>
                </a:lnTo>
                <a:lnTo>
                  <a:pt x="19050" y="1028700"/>
                </a:lnTo>
                <a:lnTo>
                  <a:pt x="7181850" y="1028700"/>
                </a:lnTo>
                <a:lnTo>
                  <a:pt x="7189264" y="1027202"/>
                </a:lnTo>
                <a:lnTo>
                  <a:pt x="7195320" y="1023120"/>
                </a:lnTo>
                <a:lnTo>
                  <a:pt x="7199402" y="1017065"/>
                </a:lnTo>
                <a:lnTo>
                  <a:pt x="7200900" y="1009650"/>
                </a:lnTo>
                <a:lnTo>
                  <a:pt x="7200900" y="990600"/>
                </a:lnTo>
                <a:lnTo>
                  <a:pt x="38100" y="990600"/>
                </a:lnTo>
                <a:lnTo>
                  <a:pt x="38100" y="38100"/>
                </a:lnTo>
                <a:lnTo>
                  <a:pt x="7200900" y="38100"/>
                </a:lnTo>
                <a:lnTo>
                  <a:pt x="7200900" y="19050"/>
                </a:lnTo>
                <a:lnTo>
                  <a:pt x="7199402" y="11634"/>
                </a:lnTo>
                <a:lnTo>
                  <a:pt x="7195320" y="5579"/>
                </a:lnTo>
                <a:lnTo>
                  <a:pt x="7189264" y="1497"/>
                </a:lnTo>
                <a:lnTo>
                  <a:pt x="7181850" y="0"/>
                </a:lnTo>
                <a:close/>
              </a:path>
              <a:path w="7200900" h="1028700">
                <a:moveTo>
                  <a:pt x="7200900" y="38100"/>
                </a:moveTo>
                <a:lnTo>
                  <a:pt x="7162800" y="38100"/>
                </a:lnTo>
                <a:lnTo>
                  <a:pt x="7162800" y="990600"/>
                </a:lnTo>
                <a:lnTo>
                  <a:pt x="7200900" y="990600"/>
                </a:lnTo>
                <a:lnTo>
                  <a:pt x="72009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2239" y="1985936"/>
            <a:ext cx="8733155" cy="2437847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1390"/>
              </a:spcBef>
            </a:pPr>
            <a:r>
              <a:rPr lang="zh-CN" altLang="en-US" sz="2800" spc="5" dirty="0">
                <a:latin typeface="Arial Unicode MS"/>
                <a:cs typeface="Arial Unicode MS"/>
              </a:rPr>
              <a:t>计算</a:t>
            </a:r>
            <a:r>
              <a:rPr sz="2800" spc="-15" dirty="0">
                <a:latin typeface="Arial Unicode MS"/>
                <a:cs typeface="Arial Unicode MS"/>
              </a:rPr>
              <a:t> </a:t>
            </a:r>
            <a:r>
              <a:rPr sz="2800" b="1" spc="40" dirty="0">
                <a:latin typeface="Times New Roman"/>
                <a:cs typeface="Times New Roman"/>
              </a:rPr>
              <a:t>A</a:t>
            </a:r>
            <a:r>
              <a:rPr sz="2800" spc="40" dirty="0">
                <a:latin typeface="Arial Unicode MS"/>
                <a:cs typeface="Arial Unicode MS"/>
              </a:rPr>
              <a:t>:</a:t>
            </a:r>
            <a:endParaRPr sz="2800" dirty="0">
              <a:latin typeface="Arial Unicode MS"/>
              <a:cs typeface="Arial Unicode MS"/>
            </a:endParaRPr>
          </a:p>
          <a:p>
            <a:pPr marL="602615" indent="-3429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602615" algn="l"/>
                <a:tab pos="603250" algn="l"/>
              </a:tabLst>
            </a:pP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定义：</a:t>
            </a:r>
            <a:r>
              <a:rPr sz="4200" b="1" spc="52" baseline="-1984" dirty="0">
                <a:latin typeface="Times New Roman"/>
                <a:cs typeface="Times New Roman"/>
              </a:rPr>
              <a:t>A</a:t>
            </a:r>
            <a:r>
              <a:rPr sz="4200" b="1" spc="52" baseline="-1984" dirty="0">
                <a:latin typeface="Arial"/>
                <a:cs typeface="Arial"/>
              </a:rPr>
              <a:t>’ </a:t>
            </a:r>
            <a:r>
              <a:rPr sz="4200" baseline="-1984" dirty="0">
                <a:latin typeface="Times New Roman"/>
                <a:cs typeface="Times New Roman"/>
              </a:rPr>
              <a:t>= –[</a:t>
            </a:r>
            <a:r>
              <a:rPr sz="4200" b="1" baseline="-1984" dirty="0">
                <a:latin typeface="Times New Roman"/>
                <a:cs typeface="Times New Roman"/>
              </a:rPr>
              <a:t>b</a:t>
            </a:r>
            <a:r>
              <a:rPr sz="2775" baseline="-24024" dirty="0">
                <a:latin typeface="Arial"/>
                <a:cs typeface="Arial"/>
              </a:rPr>
              <a:t>×</a:t>
            </a:r>
            <a:r>
              <a:rPr sz="4200" baseline="-1984" dirty="0">
                <a:latin typeface="Times New Roman"/>
                <a:cs typeface="Times New Roman"/>
              </a:rPr>
              <a:t>]</a:t>
            </a:r>
            <a:r>
              <a:rPr sz="4200" spc="-195" baseline="-1984" dirty="0">
                <a:latin typeface="Times New Roman"/>
                <a:cs typeface="Times New Roman"/>
              </a:rPr>
              <a:t> </a:t>
            </a:r>
            <a:r>
              <a:rPr sz="4200" b="1" baseline="-1984" dirty="0">
                <a:latin typeface="Times New Roman"/>
                <a:cs typeface="Times New Roman"/>
              </a:rPr>
              <a:t>F</a:t>
            </a:r>
            <a:endParaRPr lang="en-US" sz="4200" b="1" baseline="-1984" dirty="0">
              <a:latin typeface="Times New Roman"/>
              <a:cs typeface="Times New Roman"/>
            </a:endParaRPr>
          </a:p>
          <a:p>
            <a:pPr marL="602615" indent="-3429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602615" algn="l"/>
                <a:tab pos="603250" algn="l"/>
              </a:tabLst>
            </a:pPr>
            <a:r>
              <a:rPr lang="zh-CN" altLang="en-US" sz="2400" spc="-2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让我们验证 </a:t>
            </a:r>
            <a:r>
              <a:rPr sz="2400" spc="-2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4125" spc="75" baseline="3030" dirty="0">
                <a:latin typeface="Times New Roman"/>
                <a:cs typeface="Times New Roman"/>
              </a:rPr>
              <a:t>[</a:t>
            </a:r>
            <a:r>
              <a:rPr sz="4125" b="1" spc="75" baseline="3030" dirty="0">
                <a:latin typeface="Times New Roman"/>
                <a:cs typeface="Times New Roman"/>
              </a:rPr>
              <a:t>b</a:t>
            </a:r>
            <a:r>
              <a:rPr sz="2400" spc="75" baseline="-19097" dirty="0">
                <a:latin typeface="Symbol"/>
                <a:cs typeface="Symbol"/>
              </a:rPr>
              <a:t></a:t>
            </a:r>
            <a:r>
              <a:rPr sz="4125" spc="75" baseline="3030" dirty="0">
                <a:latin typeface="Times New Roman"/>
                <a:cs typeface="Times New Roman"/>
              </a:rPr>
              <a:t>]</a:t>
            </a:r>
            <a:r>
              <a:rPr sz="4125" b="1" spc="75" baseline="3030" dirty="0">
                <a:latin typeface="Times New Roman"/>
                <a:cs typeface="Times New Roman"/>
              </a:rPr>
              <a:t>A</a:t>
            </a:r>
            <a:r>
              <a:rPr sz="4125" spc="75" baseline="3030" dirty="0">
                <a:latin typeface="Times New Roman"/>
                <a:cs typeface="Times New Roman"/>
              </a:rPr>
              <a:t>'</a:t>
            </a:r>
            <a:r>
              <a:rPr lang="en-US" sz="4125" spc="75" baseline="3030" dirty="0">
                <a:latin typeface="Times New Roman"/>
                <a:cs typeface="Times New Roman"/>
              </a:rPr>
              <a:t> </a:t>
            </a:r>
            <a:r>
              <a:rPr lang="zh-CN" altLang="en-US" sz="3600" spc="75" baseline="2314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等于</a:t>
            </a:r>
            <a:r>
              <a:rPr sz="3600" spc="75" baseline="2314" dirty="0">
                <a:latin typeface="Arial Unicode MS"/>
                <a:cs typeface="Arial Unicode MS"/>
              </a:rPr>
              <a:t> </a:t>
            </a:r>
            <a:r>
              <a:rPr sz="3600" b="1" baseline="2314" dirty="0">
                <a:latin typeface="Times New Roman"/>
                <a:cs typeface="Times New Roman"/>
              </a:rPr>
              <a:t>F</a:t>
            </a:r>
            <a:r>
              <a:rPr sz="3600" b="1" spc="112" baseline="2314" dirty="0">
                <a:latin typeface="Times New Roman"/>
                <a:cs typeface="Times New Roman"/>
              </a:rPr>
              <a:t> </a:t>
            </a:r>
            <a:r>
              <a:rPr sz="3600" baseline="2314" dirty="0">
                <a:latin typeface="Times New Roman"/>
                <a:cs typeface="Times New Roman"/>
              </a:rPr>
              <a:t>:</a:t>
            </a:r>
          </a:p>
          <a:p>
            <a:pPr marL="12700">
              <a:lnSpc>
                <a:spcPts val="2070"/>
              </a:lnSpc>
              <a:spcBef>
                <a:spcPts val="2645"/>
              </a:spcBef>
            </a:pPr>
            <a:r>
              <a:rPr lang="zh-CN" altLang="en-US" sz="2400" spc="37" baseline="-2777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显然：</a:t>
            </a:r>
            <a:endParaRPr sz="2400" baseline="2525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  <a:p>
            <a:pPr marL="1263650">
              <a:lnSpc>
                <a:spcPts val="930"/>
              </a:lnSpc>
              <a:tabLst>
                <a:tab pos="2395220" algn="l"/>
                <a:tab pos="2865120" algn="l"/>
              </a:tabLst>
            </a:pPr>
            <a:r>
              <a:rPr sz="1250" spc="0" dirty="0">
                <a:latin typeface="Times New Roman"/>
                <a:cs typeface="Times New Roman"/>
              </a:rPr>
              <a:t>	</a:t>
            </a:r>
            <a:endParaRPr sz="1250" dirty="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93540" y="1257279"/>
            <a:ext cx="842010" cy="81978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R="66040" algn="r">
              <a:lnSpc>
                <a:spcPct val="100000"/>
              </a:lnSpc>
              <a:spcBef>
                <a:spcPts val="1090"/>
              </a:spcBef>
            </a:pPr>
            <a:endParaRPr lang="en-US" sz="1800" spc="25" dirty="0">
              <a:latin typeface="Symbol"/>
              <a:cs typeface="Symbol"/>
            </a:endParaRPr>
          </a:p>
          <a:p>
            <a:pPr marR="5080" algn="r">
              <a:lnSpc>
                <a:spcPct val="100000"/>
              </a:lnSpc>
              <a:spcBef>
                <a:spcPts val="9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5940" y="4973320"/>
            <a:ext cx="36360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  <a:tab pos="1231265" algn="l"/>
              </a:tabLst>
            </a:pPr>
            <a:r>
              <a:rPr lang="zh-CN" altLang="en-US" sz="2400" spc="-2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因此，</a:t>
            </a:r>
            <a:r>
              <a:rPr sz="2400" spc="-157" baseline="-4629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	</a:t>
            </a:r>
            <a:r>
              <a:rPr sz="2800" b="1" dirty="0">
                <a:latin typeface="Times New Roman"/>
                <a:cs typeface="Times New Roman"/>
              </a:rPr>
              <a:t>A = A</a:t>
            </a:r>
            <a:r>
              <a:rPr sz="2800" b="1" dirty="0">
                <a:latin typeface="Arial"/>
                <a:cs typeface="Arial"/>
              </a:rPr>
              <a:t>’ </a:t>
            </a:r>
            <a:r>
              <a:rPr sz="2800" dirty="0">
                <a:latin typeface="Times New Roman"/>
                <a:cs typeface="Times New Roman"/>
              </a:rPr>
              <a:t>= –[</a:t>
            </a:r>
            <a:r>
              <a:rPr sz="2800" b="1" dirty="0">
                <a:latin typeface="Times New Roman"/>
                <a:cs typeface="Times New Roman"/>
              </a:rPr>
              <a:t>b</a:t>
            </a:r>
            <a:r>
              <a:rPr sz="2775" baseline="-19519" dirty="0">
                <a:latin typeface="Arial"/>
                <a:cs typeface="Arial"/>
              </a:rPr>
              <a:t>×</a:t>
            </a:r>
            <a:r>
              <a:rPr sz="2800" dirty="0">
                <a:latin typeface="Times New Roman"/>
                <a:cs typeface="Times New Roman"/>
              </a:rPr>
              <a:t>]</a:t>
            </a:r>
            <a:r>
              <a:rPr sz="2800" spc="-47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F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74940" y="4825174"/>
            <a:ext cx="859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/>
                <a:cs typeface="Arial Unicode MS"/>
              </a:rPr>
              <a:t>13]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1140" y="6044374"/>
            <a:ext cx="949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 Unicode MS"/>
                <a:cs typeface="Arial Unicode MS"/>
              </a:rPr>
              <a:t>[Eqs.</a:t>
            </a:r>
            <a:r>
              <a:rPr sz="1800" spc="-1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14]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98740" y="1091374"/>
            <a:ext cx="13487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1800">
              <a:latin typeface="Arial Unicode MS"/>
              <a:cs typeface="Arial Unicode MS"/>
            </a:endParaRPr>
          </a:p>
          <a:p>
            <a:pPr marL="168910">
              <a:lnSpc>
                <a:spcPct val="100000"/>
              </a:lnSpc>
              <a:spcBef>
                <a:spcPts val="14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Unicode MS"/>
                <a:cs typeface="Arial Unicode MS"/>
              </a:rPr>
              <a:t>12-bis]</a:t>
            </a:r>
            <a:endParaRPr sz="18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181100" y="4283034"/>
                <a:ext cx="764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𝑏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/>
                            </a:rPr>
                            <m:t>𝐼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r>
                        <a:rPr lang="en-US" altLang="zh-CN" b="0" i="1" smtClean="0">
                          <a:latin typeface="Cambria Math"/>
                        </a:rPr>
                        <m:t>𝑏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=0+1∙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100" y="4283034"/>
                <a:ext cx="7644016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925400" y="5898425"/>
                <a:ext cx="1947969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0 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00" y="5898425"/>
                <a:ext cx="1947969" cy="471347"/>
              </a:xfrm>
              <a:prstGeom prst="rect">
                <a:avLst/>
              </a:prstGeom>
              <a:blipFill rotWithShape="1">
                <a:blip r:embed="rId3"/>
                <a:stretch>
                  <a:fillRect t="-6494" r="-627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428839" y="5898426"/>
                <a:ext cx="2515625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839" y="5898426"/>
                <a:ext cx="2515625" cy="471347"/>
              </a:xfrm>
              <a:prstGeom prst="rect">
                <a:avLst/>
              </a:prstGeom>
              <a:blipFill rotWithShape="1">
                <a:blip r:embed="rId4"/>
                <a:stretch>
                  <a:fillRect t="-6494" r="-485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05489" y="1117541"/>
                <a:ext cx="1487587" cy="715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𝐹𝑏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89" y="1117541"/>
                <a:ext cx="1487587" cy="71551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09585" y="1143951"/>
                <a:ext cx="18099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585" y="1143951"/>
                <a:ext cx="180991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8324" y="1208224"/>
                <a:ext cx="18205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𝐹𝑥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24" y="1208224"/>
                <a:ext cx="1820563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3858" y="160020"/>
            <a:ext cx="3460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Calibri"/>
                <a:cs typeface="Calibri"/>
              </a:rPr>
              <a:t>b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的解释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540" y="1257279"/>
            <a:ext cx="842010" cy="81978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R="66040" algn="r">
              <a:lnSpc>
                <a:spcPct val="100000"/>
              </a:lnSpc>
              <a:spcBef>
                <a:spcPts val="1090"/>
              </a:spcBef>
            </a:pPr>
            <a:endParaRPr sz="1800" dirty="0">
              <a:latin typeface="Symbol"/>
              <a:cs typeface="Symbol"/>
            </a:endParaRPr>
          </a:p>
          <a:p>
            <a:pPr marR="5080" algn="r">
              <a:lnSpc>
                <a:spcPct val="100000"/>
              </a:lnSpc>
              <a:spcBef>
                <a:spcPts val="9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5340" y="3436620"/>
            <a:ext cx="18669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b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是什么</a:t>
            </a:r>
            <a:r>
              <a:rPr sz="2400" spc="-5" dirty="0">
                <a:latin typeface="Calibri"/>
                <a:cs typeface="Calibri"/>
              </a:rPr>
              <a:t>??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98740" y="1091374"/>
            <a:ext cx="13487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1800">
              <a:latin typeface="Arial Unicode MS"/>
              <a:cs typeface="Arial Unicode MS"/>
            </a:endParaRPr>
          </a:p>
          <a:p>
            <a:pPr marL="168910">
              <a:lnSpc>
                <a:spcPct val="100000"/>
              </a:lnSpc>
              <a:spcBef>
                <a:spcPts val="14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Unicode MS"/>
                <a:cs typeface="Arial Unicode MS"/>
              </a:rPr>
              <a:t>12-bis]</a:t>
            </a:r>
            <a:endParaRPr sz="18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96000" y="1109187"/>
                <a:ext cx="1487587" cy="715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09187"/>
                <a:ext cx="1487587" cy="71551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709583" y="1075242"/>
                <a:ext cx="18099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583" y="1075242"/>
                <a:ext cx="1809919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19200" y="1075242"/>
                <a:ext cx="18205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𝐹𝑥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075242"/>
                <a:ext cx="1820563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8539" y="231965"/>
            <a:ext cx="47440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</a:rPr>
              <a:t>极几何约束</a:t>
            </a:r>
            <a:r>
              <a:rPr spc="-5" dirty="0">
                <a:latin typeface="黑体" panose="02010609060101010101" pitchFamily="49" charset="-122"/>
                <a:ea typeface="黑体" panose="02010609060101010101" pitchFamily="49" charset="-122"/>
              </a:rPr>
              <a:t>[</a:t>
            </a: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spc="-5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</a:rPr>
              <a:t>讲</a:t>
            </a:r>
            <a:r>
              <a:rPr spc="-5" dirty="0"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855787" y="1058545"/>
            <a:ext cx="5163821" cy="3315335"/>
            <a:chOff x="1855787" y="1058545"/>
            <a:chExt cx="5163821" cy="3315335"/>
          </a:xfrm>
        </p:grpSpPr>
        <p:sp>
          <p:nvSpPr>
            <p:cNvPr id="3" name="object 3"/>
            <p:cNvSpPr/>
            <p:nvPr/>
          </p:nvSpPr>
          <p:spPr>
            <a:xfrm>
              <a:off x="1914525" y="1654175"/>
              <a:ext cx="4885055" cy="2317750"/>
            </a:xfrm>
            <a:custGeom>
              <a:avLst/>
              <a:gdLst/>
              <a:ahLst/>
              <a:cxnLst/>
              <a:rect l="l" t="t" r="r" b="b"/>
              <a:pathLst>
                <a:path w="4885055" h="2317750">
                  <a:moveTo>
                    <a:pt x="60931" y="2255108"/>
                  </a:moveTo>
                  <a:lnTo>
                    <a:pt x="0" y="2255108"/>
                  </a:lnTo>
                  <a:lnTo>
                    <a:pt x="0" y="2317750"/>
                  </a:lnTo>
                  <a:lnTo>
                    <a:pt x="60931" y="2255108"/>
                  </a:lnTo>
                  <a:close/>
                </a:path>
                <a:path w="4885055" h="2317750">
                  <a:moveTo>
                    <a:pt x="2254493" y="0"/>
                  </a:moveTo>
                  <a:lnTo>
                    <a:pt x="60931" y="2255108"/>
                  </a:lnTo>
                  <a:lnTo>
                    <a:pt x="4884737" y="2255108"/>
                  </a:lnTo>
                  <a:lnTo>
                    <a:pt x="2254493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14525" y="1654175"/>
              <a:ext cx="4885055" cy="2317750"/>
            </a:xfrm>
            <a:custGeom>
              <a:avLst/>
              <a:gdLst/>
              <a:ahLst/>
              <a:cxnLst/>
              <a:rect l="l" t="t" r="r" b="b"/>
              <a:pathLst>
                <a:path w="4885055" h="2317750">
                  <a:moveTo>
                    <a:pt x="0" y="2317750"/>
                  </a:moveTo>
                  <a:lnTo>
                    <a:pt x="2254494" y="0"/>
                  </a:lnTo>
                  <a:lnTo>
                    <a:pt x="4884737" y="2255108"/>
                  </a:lnTo>
                  <a:lnTo>
                    <a:pt x="0" y="225510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82877" y="2295062"/>
              <a:ext cx="1786889" cy="1856739"/>
            </a:xfrm>
            <a:custGeom>
              <a:avLst/>
              <a:gdLst/>
              <a:ahLst/>
              <a:cxnLst/>
              <a:rect l="l" t="t" r="r" b="b"/>
              <a:pathLst>
                <a:path w="1786889" h="1856739">
                  <a:moveTo>
                    <a:pt x="1612375" y="0"/>
                  </a:moveTo>
                  <a:lnTo>
                    <a:pt x="0" y="643986"/>
                  </a:lnTo>
                  <a:lnTo>
                    <a:pt x="174057" y="1856713"/>
                  </a:lnTo>
                  <a:lnTo>
                    <a:pt x="1786432" y="1212726"/>
                  </a:lnTo>
                  <a:lnTo>
                    <a:pt x="1612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82877" y="2295062"/>
              <a:ext cx="1786889" cy="1856739"/>
            </a:xfrm>
            <a:custGeom>
              <a:avLst/>
              <a:gdLst/>
              <a:ahLst/>
              <a:cxnLst/>
              <a:rect l="l" t="t" r="r" b="b"/>
              <a:pathLst>
                <a:path w="1786889" h="1856739">
                  <a:moveTo>
                    <a:pt x="1612375" y="0"/>
                  </a:moveTo>
                  <a:lnTo>
                    <a:pt x="0" y="643986"/>
                  </a:lnTo>
                  <a:lnTo>
                    <a:pt x="174057" y="1856713"/>
                  </a:lnTo>
                  <a:lnTo>
                    <a:pt x="1786433" y="1212726"/>
                  </a:lnTo>
                  <a:lnTo>
                    <a:pt x="1612375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05200" y="1143000"/>
              <a:ext cx="1866264" cy="1527810"/>
            </a:xfrm>
            <a:custGeom>
              <a:avLst/>
              <a:gdLst/>
              <a:ahLst/>
              <a:cxnLst/>
              <a:rect l="l" t="t" r="r" b="b"/>
              <a:pathLst>
                <a:path w="1866264" h="1527810">
                  <a:moveTo>
                    <a:pt x="148593" y="96654"/>
                  </a:moveTo>
                  <a:lnTo>
                    <a:pt x="88325" y="96654"/>
                  </a:lnTo>
                  <a:lnTo>
                    <a:pt x="1842156" y="1527648"/>
                  </a:lnTo>
                  <a:lnTo>
                    <a:pt x="1866243" y="1498127"/>
                  </a:lnTo>
                  <a:lnTo>
                    <a:pt x="148593" y="96654"/>
                  </a:lnTo>
                  <a:close/>
                </a:path>
                <a:path w="1866264" h="1527810">
                  <a:moveTo>
                    <a:pt x="0" y="0"/>
                  </a:moveTo>
                  <a:lnTo>
                    <a:pt x="87386" y="194233"/>
                  </a:lnTo>
                  <a:lnTo>
                    <a:pt x="88325" y="96654"/>
                  </a:lnTo>
                  <a:lnTo>
                    <a:pt x="148593" y="96654"/>
                  </a:lnTo>
                  <a:lnTo>
                    <a:pt x="112412" y="67133"/>
                  </a:lnTo>
                  <a:lnTo>
                    <a:pt x="207817" y="466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03562" y="1738312"/>
              <a:ext cx="987425" cy="981075"/>
            </a:xfrm>
            <a:custGeom>
              <a:avLst/>
              <a:gdLst/>
              <a:ahLst/>
              <a:cxnLst/>
              <a:rect l="l" t="t" r="r" b="b"/>
              <a:pathLst>
                <a:path w="987425" h="981075">
                  <a:moveTo>
                    <a:pt x="0" y="981075"/>
                  </a:moveTo>
                  <a:lnTo>
                    <a:pt x="98742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82526" y="1227137"/>
              <a:ext cx="435609" cy="422275"/>
            </a:xfrm>
            <a:custGeom>
              <a:avLst/>
              <a:gdLst/>
              <a:ahLst/>
              <a:cxnLst/>
              <a:rect l="l" t="t" r="r" b="b"/>
              <a:pathLst>
                <a:path w="435610" h="422275">
                  <a:moveTo>
                    <a:pt x="435510" y="0"/>
                  </a:moveTo>
                  <a:lnTo>
                    <a:pt x="232326" y="63865"/>
                  </a:lnTo>
                  <a:lnTo>
                    <a:pt x="329114" y="76309"/>
                  </a:lnTo>
                  <a:lnTo>
                    <a:pt x="0" y="394288"/>
                  </a:lnTo>
                  <a:lnTo>
                    <a:pt x="26473" y="421688"/>
                  </a:lnTo>
                  <a:lnTo>
                    <a:pt x="355587" y="103709"/>
                  </a:lnTo>
                  <a:lnTo>
                    <a:pt x="398947" y="103709"/>
                  </a:lnTo>
                  <a:lnTo>
                    <a:pt x="435510" y="0"/>
                  </a:lnTo>
                  <a:close/>
                </a:path>
                <a:path w="435610" h="422275">
                  <a:moveTo>
                    <a:pt x="398947" y="103709"/>
                  </a:moveTo>
                  <a:lnTo>
                    <a:pt x="355587" y="103709"/>
                  </a:lnTo>
                  <a:lnTo>
                    <a:pt x="364693" y="200867"/>
                  </a:lnTo>
                  <a:lnTo>
                    <a:pt x="398947" y="1037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2047239" y="3982720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/>
                  <a:cs typeface="Arial Unicode MS"/>
                </a:rPr>
                <a:t>O</a:t>
              </a:r>
              <a:r>
                <a:rPr sz="2400" spc="135" baseline="-19097" dirty="0">
                  <a:latin typeface="Arial Unicode MS"/>
                  <a:cs typeface="Arial Unicode MS"/>
                </a:rPr>
                <a:t>1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6595428" y="3954145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/>
                  <a:cs typeface="Arial Unicode MS"/>
                </a:rPr>
                <a:t>O</a:t>
              </a:r>
              <a:r>
                <a:rPr sz="2400" spc="135" baseline="-19097" dirty="0">
                  <a:latin typeface="Arial Unicode MS"/>
                  <a:cs typeface="Arial Unicode MS"/>
                </a:rPr>
                <a:t>2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806440" y="2611120"/>
              <a:ext cx="32067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25" dirty="0">
                  <a:latin typeface="Arial Unicode MS"/>
                  <a:cs typeface="Arial Unicode MS"/>
                </a:rPr>
                <a:t>x</a:t>
              </a:r>
              <a:r>
                <a:rPr sz="2400" spc="135" baseline="-19097" dirty="0">
                  <a:latin typeface="Arial Unicode MS"/>
                  <a:cs typeface="Arial Unicode MS"/>
                </a:rPr>
                <a:t>2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011612" y="1558925"/>
              <a:ext cx="220662" cy="2206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1612" y="1558925"/>
              <a:ext cx="220979" cy="220979"/>
            </a:xfrm>
            <a:custGeom>
              <a:avLst/>
              <a:gdLst/>
              <a:ahLst/>
              <a:cxnLst/>
              <a:rect l="l" t="t" r="r" b="b"/>
              <a:pathLst>
                <a:path w="220979" h="220980">
                  <a:moveTo>
                    <a:pt x="0" y="110331"/>
                  </a:moveTo>
                  <a:lnTo>
                    <a:pt x="8670" y="67385"/>
                  </a:lnTo>
                  <a:lnTo>
                    <a:pt x="32315" y="32315"/>
                  </a:lnTo>
                  <a:lnTo>
                    <a:pt x="67385" y="8670"/>
                  </a:lnTo>
                  <a:lnTo>
                    <a:pt x="110331" y="0"/>
                  </a:lnTo>
                  <a:lnTo>
                    <a:pt x="153276" y="8670"/>
                  </a:lnTo>
                  <a:lnTo>
                    <a:pt x="188346" y="32315"/>
                  </a:lnTo>
                  <a:lnTo>
                    <a:pt x="211991" y="67385"/>
                  </a:lnTo>
                  <a:lnTo>
                    <a:pt x="220662" y="110331"/>
                  </a:lnTo>
                  <a:lnTo>
                    <a:pt x="211991" y="153277"/>
                  </a:lnTo>
                  <a:lnTo>
                    <a:pt x="188346" y="188347"/>
                  </a:lnTo>
                  <a:lnTo>
                    <a:pt x="153276" y="211992"/>
                  </a:lnTo>
                  <a:lnTo>
                    <a:pt x="110331" y="220663"/>
                  </a:lnTo>
                  <a:lnTo>
                    <a:pt x="67385" y="211992"/>
                  </a:lnTo>
                  <a:lnTo>
                    <a:pt x="32315" y="188347"/>
                  </a:lnTo>
                  <a:lnTo>
                    <a:pt x="8670" y="153277"/>
                  </a:lnTo>
                  <a:lnTo>
                    <a:pt x="0" y="110331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4061778" y="1058545"/>
              <a:ext cx="245110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140" dirty="0">
                  <a:latin typeface="Arial Unicode MS"/>
                  <a:cs typeface="Arial Unicode MS"/>
                </a:rPr>
                <a:t>X</a:t>
              </a:r>
              <a:endParaRPr sz="2800">
                <a:latin typeface="Arial Unicode MS"/>
                <a:cs typeface="Arial Unicode M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995737" y="1549400"/>
              <a:ext cx="220662" cy="2206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95737" y="1549400"/>
              <a:ext cx="220979" cy="220979"/>
            </a:xfrm>
            <a:custGeom>
              <a:avLst/>
              <a:gdLst/>
              <a:ahLst/>
              <a:cxnLst/>
              <a:rect l="l" t="t" r="r" b="b"/>
              <a:pathLst>
                <a:path w="220979" h="220980">
                  <a:moveTo>
                    <a:pt x="0" y="110331"/>
                  </a:moveTo>
                  <a:lnTo>
                    <a:pt x="8670" y="67385"/>
                  </a:lnTo>
                  <a:lnTo>
                    <a:pt x="32315" y="32315"/>
                  </a:lnTo>
                  <a:lnTo>
                    <a:pt x="67385" y="8670"/>
                  </a:lnTo>
                  <a:lnTo>
                    <a:pt x="110331" y="0"/>
                  </a:lnTo>
                  <a:lnTo>
                    <a:pt x="153276" y="8670"/>
                  </a:lnTo>
                  <a:lnTo>
                    <a:pt x="188346" y="32315"/>
                  </a:lnTo>
                  <a:lnTo>
                    <a:pt x="211991" y="67385"/>
                  </a:lnTo>
                  <a:lnTo>
                    <a:pt x="220662" y="110331"/>
                  </a:lnTo>
                  <a:lnTo>
                    <a:pt x="211991" y="153277"/>
                  </a:lnTo>
                  <a:lnTo>
                    <a:pt x="188346" y="188347"/>
                  </a:lnTo>
                  <a:lnTo>
                    <a:pt x="153276" y="211992"/>
                  </a:lnTo>
                  <a:lnTo>
                    <a:pt x="110331" y="220663"/>
                  </a:lnTo>
                  <a:lnTo>
                    <a:pt x="67385" y="211992"/>
                  </a:lnTo>
                  <a:lnTo>
                    <a:pt x="32315" y="188347"/>
                  </a:lnTo>
                  <a:lnTo>
                    <a:pt x="8670" y="153277"/>
                  </a:lnTo>
                  <a:lnTo>
                    <a:pt x="0" y="110331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63762" y="2468562"/>
              <a:ext cx="1687830" cy="1633855"/>
            </a:xfrm>
            <a:custGeom>
              <a:avLst/>
              <a:gdLst/>
              <a:ahLst/>
              <a:cxnLst/>
              <a:rect l="l" t="t" r="r" b="b"/>
              <a:pathLst>
                <a:path w="1687829" h="1633854">
                  <a:moveTo>
                    <a:pt x="0" y="0"/>
                  </a:moveTo>
                  <a:lnTo>
                    <a:pt x="0" y="1225153"/>
                  </a:lnTo>
                  <a:lnTo>
                    <a:pt x="1687512" y="1633537"/>
                  </a:lnTo>
                  <a:lnTo>
                    <a:pt x="1687512" y="4083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63762" y="2468562"/>
              <a:ext cx="1687830" cy="1633855"/>
            </a:xfrm>
            <a:custGeom>
              <a:avLst/>
              <a:gdLst/>
              <a:ahLst/>
              <a:cxnLst/>
              <a:rect l="l" t="t" r="r" b="b"/>
              <a:pathLst>
                <a:path w="1687829" h="1633854">
                  <a:moveTo>
                    <a:pt x="0" y="0"/>
                  </a:moveTo>
                  <a:lnTo>
                    <a:pt x="1687512" y="408384"/>
                  </a:lnTo>
                  <a:lnTo>
                    <a:pt x="1687512" y="1633538"/>
                  </a:lnTo>
                  <a:lnTo>
                    <a:pt x="0" y="1225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2493328" y="2534920"/>
              <a:ext cx="32067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25" dirty="0">
                  <a:latin typeface="Arial Unicode MS"/>
                  <a:cs typeface="Arial Unicode MS"/>
                </a:rPr>
                <a:t>x</a:t>
              </a:r>
              <a:r>
                <a:rPr sz="2400" spc="135" baseline="-19097" dirty="0">
                  <a:latin typeface="Arial Unicode MS"/>
                  <a:cs typeface="Arial Unicode MS"/>
                </a:rPr>
                <a:t>1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977143" y="2844800"/>
              <a:ext cx="1628139" cy="1065530"/>
            </a:xfrm>
            <a:custGeom>
              <a:avLst/>
              <a:gdLst/>
              <a:ahLst/>
              <a:cxnLst/>
              <a:rect l="l" t="t" r="r" b="b"/>
              <a:pathLst>
                <a:path w="1628139" h="1065529">
                  <a:moveTo>
                    <a:pt x="1001887" y="0"/>
                  </a:moveTo>
                  <a:lnTo>
                    <a:pt x="0" y="1065212"/>
                  </a:lnTo>
                  <a:lnTo>
                    <a:pt x="1628068" y="1065212"/>
                  </a:lnTo>
                  <a:lnTo>
                    <a:pt x="1001887" y="0"/>
                  </a:lnTo>
                  <a:close/>
                </a:path>
              </a:pathLst>
            </a:custGeom>
            <a:solidFill>
              <a:srgbClr val="C0C0C0">
                <a:alpha val="4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14525" y="2844800"/>
              <a:ext cx="1691005" cy="1065530"/>
            </a:xfrm>
            <a:custGeom>
              <a:avLst/>
              <a:gdLst/>
              <a:ahLst/>
              <a:cxnLst/>
              <a:rect l="l" t="t" r="r" b="b"/>
              <a:pathLst>
                <a:path w="1691004" h="1065529">
                  <a:moveTo>
                    <a:pt x="62618" y="1065213"/>
                  </a:moveTo>
                  <a:lnTo>
                    <a:pt x="1064507" y="0"/>
                  </a:lnTo>
                  <a:lnTo>
                    <a:pt x="1690687" y="1065213"/>
                  </a:lnTo>
                  <a:lnTo>
                    <a:pt x="0" y="106521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27225" y="2860675"/>
              <a:ext cx="1056005" cy="1073150"/>
            </a:xfrm>
            <a:custGeom>
              <a:avLst/>
              <a:gdLst/>
              <a:ahLst/>
              <a:cxnLst/>
              <a:rect l="l" t="t" r="r" b="b"/>
              <a:pathLst>
                <a:path w="1056005" h="1073150">
                  <a:moveTo>
                    <a:pt x="0" y="1073150"/>
                  </a:moveTo>
                  <a:lnTo>
                    <a:pt x="1055687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70487" y="2970212"/>
              <a:ext cx="1628775" cy="939800"/>
            </a:xfrm>
            <a:custGeom>
              <a:avLst/>
              <a:gdLst/>
              <a:ahLst/>
              <a:cxnLst/>
              <a:rect l="l" t="t" r="r" b="b"/>
              <a:pathLst>
                <a:path w="1628775" h="939800">
                  <a:moveTo>
                    <a:pt x="501162" y="0"/>
                  </a:moveTo>
                  <a:lnTo>
                    <a:pt x="0" y="939800"/>
                  </a:lnTo>
                  <a:lnTo>
                    <a:pt x="1628775" y="939800"/>
                  </a:lnTo>
                  <a:lnTo>
                    <a:pt x="501162" y="0"/>
                  </a:lnTo>
                  <a:close/>
                </a:path>
              </a:pathLst>
            </a:custGeom>
            <a:solidFill>
              <a:srgbClr val="C0C0C0">
                <a:alpha val="4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70487" y="2970212"/>
              <a:ext cx="1628775" cy="939800"/>
            </a:xfrm>
            <a:custGeom>
              <a:avLst/>
              <a:gdLst/>
              <a:ahLst/>
              <a:cxnLst/>
              <a:rect l="l" t="t" r="r" b="b"/>
              <a:pathLst>
                <a:path w="1628775" h="939800">
                  <a:moveTo>
                    <a:pt x="1628775" y="939800"/>
                  </a:moveTo>
                  <a:lnTo>
                    <a:pt x="501161" y="0"/>
                  </a:lnTo>
                  <a:lnTo>
                    <a:pt x="0" y="939800"/>
                  </a:lnTo>
                  <a:lnTo>
                    <a:pt x="1628775" y="939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72137" y="2963862"/>
              <a:ext cx="1108075" cy="919480"/>
            </a:xfrm>
            <a:custGeom>
              <a:avLst/>
              <a:gdLst/>
              <a:ahLst/>
              <a:cxnLst/>
              <a:rect l="l" t="t" r="r" b="b"/>
              <a:pathLst>
                <a:path w="1108075" h="919479">
                  <a:moveTo>
                    <a:pt x="0" y="0"/>
                  </a:moveTo>
                  <a:lnTo>
                    <a:pt x="1108075" y="919163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78150" y="2844800"/>
              <a:ext cx="627380" cy="1065530"/>
            </a:xfrm>
            <a:custGeom>
              <a:avLst/>
              <a:gdLst/>
              <a:ahLst/>
              <a:cxnLst/>
              <a:rect l="l" t="t" r="r" b="b"/>
              <a:pathLst>
                <a:path w="627379" h="1065529">
                  <a:moveTo>
                    <a:pt x="0" y="0"/>
                  </a:moveTo>
                  <a:lnTo>
                    <a:pt x="627062" y="1065213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09887" y="2790825"/>
              <a:ext cx="144462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70487" y="2970212"/>
              <a:ext cx="501650" cy="939800"/>
            </a:xfrm>
            <a:custGeom>
              <a:avLst/>
              <a:gdLst/>
              <a:ahLst/>
              <a:cxnLst/>
              <a:rect l="l" t="t" r="r" b="b"/>
              <a:pathLst>
                <a:path w="501650" h="939800">
                  <a:moveTo>
                    <a:pt x="501650" y="0"/>
                  </a:moveTo>
                  <a:lnTo>
                    <a:pt x="0" y="939800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600700" y="2892425"/>
              <a:ext cx="144462" cy="1412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3507740" y="3373120"/>
              <a:ext cx="31940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5" dirty="0">
                  <a:latin typeface="Arial Unicode MS"/>
                  <a:cs typeface="Arial Unicode MS"/>
                </a:rPr>
                <a:t>e</a:t>
              </a:r>
              <a:r>
                <a:rPr sz="2400" spc="135" baseline="-19097" dirty="0">
                  <a:latin typeface="Arial Unicode MS"/>
                  <a:cs typeface="Arial Unicode MS"/>
                </a:rPr>
                <a:t>1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4803140" y="3296920"/>
              <a:ext cx="31940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5" dirty="0">
                  <a:latin typeface="Arial Unicode MS"/>
                  <a:cs typeface="Arial Unicode MS"/>
                </a:rPr>
                <a:t>e</a:t>
              </a:r>
              <a:r>
                <a:rPr sz="2400" spc="135" baseline="-19097" dirty="0">
                  <a:latin typeface="Arial Unicode MS"/>
                  <a:cs typeface="Arial Unicode MS"/>
                </a:rPr>
                <a:t>2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976437" y="3910012"/>
              <a:ext cx="1628775" cy="0"/>
            </a:xfrm>
            <a:custGeom>
              <a:avLst/>
              <a:gdLst/>
              <a:ahLst/>
              <a:cxnLst/>
              <a:rect l="l" t="t" r="r" b="b"/>
              <a:pathLst>
                <a:path w="1628775">
                  <a:moveTo>
                    <a:pt x="0" y="0"/>
                  </a:moveTo>
                  <a:lnTo>
                    <a:pt x="1628775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56037" y="3910012"/>
              <a:ext cx="939800" cy="0"/>
            </a:xfrm>
            <a:custGeom>
              <a:avLst/>
              <a:gdLst/>
              <a:ahLst/>
              <a:cxnLst/>
              <a:rect l="l" t="t" r="r" b="b"/>
              <a:pathLst>
                <a:path w="939800">
                  <a:moveTo>
                    <a:pt x="0" y="0"/>
                  </a:moveTo>
                  <a:lnTo>
                    <a:pt x="939800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70487" y="3910012"/>
              <a:ext cx="1567180" cy="0"/>
            </a:xfrm>
            <a:custGeom>
              <a:avLst/>
              <a:gdLst/>
              <a:ahLst/>
              <a:cxnLst/>
              <a:rect l="l" t="t" r="r" b="b"/>
              <a:pathLst>
                <a:path w="1567179">
                  <a:moveTo>
                    <a:pt x="0" y="0"/>
                  </a:moveTo>
                  <a:lnTo>
                    <a:pt x="1566862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55787" y="3863975"/>
              <a:ext cx="144462" cy="1397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08775" y="3813175"/>
              <a:ext cx="144462" cy="139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22662" y="3827462"/>
              <a:ext cx="144462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08575" y="3787775"/>
              <a:ext cx="144462" cy="1412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59740" y="4509367"/>
            <a:ext cx="6493510" cy="22913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4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是与</a:t>
            </a:r>
            <a:r>
              <a:rPr lang="zh-CN" altLang="en-US" sz="2400" spc="-5" dirty="0">
                <a:latin typeface="Calibri"/>
                <a:cs typeface="Calibri"/>
              </a:rPr>
              <a:t> </a:t>
            </a:r>
            <a:r>
              <a:rPr lang="en-US" altLang="zh-CN" sz="2400" spc="-5" dirty="0">
                <a:cs typeface="Calibri"/>
              </a:rPr>
              <a:t>x</a:t>
            </a:r>
            <a:r>
              <a:rPr lang="en-US" altLang="zh-CN" sz="2400" spc="-7" baseline="-19097" dirty="0">
                <a:cs typeface="Calibri"/>
              </a:rPr>
              <a:t>2 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有关的极线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</a:t>
            </a:r>
            <a:r>
              <a:rPr sz="2400" spc="-7" baseline="-19097" dirty="0">
                <a:latin typeface="Calibri"/>
                <a:cs typeface="Calibri"/>
              </a:rPr>
              <a:t>1 </a:t>
            </a:r>
            <a:r>
              <a:rPr sz="2400" dirty="0">
                <a:latin typeface="Calibri"/>
                <a:cs typeface="Calibri"/>
              </a:rPr>
              <a:t>= F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</a:t>
            </a:r>
            <a:r>
              <a:rPr sz="2400" spc="-5" dirty="0">
                <a:latin typeface="Calibri"/>
                <a:cs typeface="Calibri"/>
              </a:rPr>
              <a:t>) </a:t>
            </a:r>
            <a:endParaRPr lang="en-US" sz="2400" spc="-5" dirty="0">
              <a:latin typeface="Calibri"/>
              <a:cs typeface="Calibri"/>
            </a:endParaRPr>
          </a:p>
          <a:p>
            <a:pPr marL="12700" marR="5080">
              <a:lnSpc>
                <a:spcPct val="1204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7" baseline="26041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1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是与</a:t>
            </a:r>
            <a:r>
              <a:rPr lang="zh-CN" altLang="en-US" sz="2400" spc="-5" dirty="0">
                <a:cs typeface="Calibri"/>
              </a:rPr>
              <a:t> </a:t>
            </a:r>
            <a:r>
              <a:rPr lang="en-US" altLang="zh-CN" sz="2400" spc="-5" dirty="0">
                <a:cs typeface="Calibri"/>
              </a:rPr>
              <a:t>x</a:t>
            </a:r>
            <a:r>
              <a:rPr lang="en-US" altLang="zh-CN" sz="2400" spc="-7" baseline="-19097" dirty="0">
                <a:cs typeface="Calibri"/>
              </a:rPr>
              <a:t>1 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有关的极线</a:t>
            </a:r>
            <a:r>
              <a:rPr sz="2400" spc="-7" baseline="-19097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</a:t>
            </a:r>
            <a:r>
              <a:rPr sz="2400" spc="-7" baseline="-19097" dirty="0">
                <a:latin typeface="Calibri"/>
                <a:cs typeface="Calibri"/>
              </a:rPr>
              <a:t>2 </a:t>
            </a:r>
            <a:r>
              <a:rPr sz="2400" dirty="0">
                <a:latin typeface="Calibri"/>
                <a:cs typeface="Calibri"/>
              </a:rPr>
              <a:t>=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7" baseline="26041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) </a:t>
            </a:r>
            <a:endParaRPr lang="en-US" sz="2400" spc="-5" dirty="0">
              <a:latin typeface="Calibri"/>
              <a:cs typeface="Calibri"/>
            </a:endParaRPr>
          </a:p>
          <a:p>
            <a:pPr marL="12700" marR="5080">
              <a:lnSpc>
                <a:spcPct val="1204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F 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是奇异的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(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秩为</a:t>
            </a:r>
            <a:r>
              <a:rPr lang="en-US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2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)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12700" marR="3706495">
              <a:lnSpc>
                <a:spcPts val="3470"/>
              </a:lnSpc>
              <a:spcBef>
                <a:spcPts val="175"/>
              </a:spcBef>
              <a:tabLst>
                <a:tab pos="1123315" algn="l"/>
                <a:tab pos="1795145" algn="l"/>
              </a:tabLst>
            </a:pPr>
            <a:r>
              <a:rPr sz="2400" dirty="0">
                <a:latin typeface="Calibri"/>
                <a:cs typeface="Calibri"/>
              </a:rPr>
              <a:t>F e</a:t>
            </a:r>
            <a:r>
              <a:rPr sz="2400" baseline="-19097" dirty="0">
                <a:latin typeface="Calibri"/>
                <a:cs typeface="Calibri"/>
              </a:rPr>
              <a:t>2</a:t>
            </a:r>
            <a:r>
              <a:rPr sz="2400" spc="-22" baseline="-1909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	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与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7" baseline="26041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baseline="-19097" dirty="0">
                <a:latin typeface="Calibri"/>
                <a:cs typeface="Calibri"/>
              </a:rPr>
              <a:t>1 </a:t>
            </a:r>
            <a:r>
              <a:rPr sz="2400" dirty="0">
                <a:latin typeface="Calibri"/>
                <a:cs typeface="Calibri"/>
              </a:rPr>
              <a:t>= 0  F 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</a:t>
            </a:r>
            <a:r>
              <a:rPr lang="zh-CN" altLang="en-US"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3x3 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矩阵</a:t>
            </a:r>
            <a:r>
              <a:rPr sz="2400" spc="-5" dirty="0">
                <a:latin typeface="Calibri"/>
                <a:cs typeface="Calibri"/>
              </a:rPr>
              <a:t>; </a:t>
            </a:r>
            <a:r>
              <a:rPr sz="2400" dirty="0">
                <a:latin typeface="Calibri"/>
                <a:cs typeface="Calibri"/>
              </a:rPr>
              <a:t>7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DOF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81000" y="5943600"/>
            <a:ext cx="4038600" cy="381000"/>
          </a:xfrm>
          <a:custGeom>
            <a:avLst/>
            <a:gdLst/>
            <a:ahLst/>
            <a:cxnLst/>
            <a:rect l="l" t="t" r="r" b="b"/>
            <a:pathLst>
              <a:path w="4038600" h="381000">
                <a:moveTo>
                  <a:pt x="0" y="0"/>
                </a:moveTo>
                <a:lnTo>
                  <a:pt x="4038600" y="0"/>
                </a:lnTo>
                <a:lnTo>
                  <a:pt x="4038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2608" y="2831274"/>
            <a:ext cx="22288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b 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是一个极点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!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8064" y="173904"/>
            <a:ext cx="42348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b="1" dirty="0"/>
              <a:t>b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的解释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657650" y="2674245"/>
            <a:ext cx="3162300" cy="683260"/>
          </a:xfrm>
          <a:custGeom>
            <a:avLst/>
            <a:gdLst/>
            <a:ahLst/>
            <a:cxnLst/>
            <a:rect l="l" t="t" r="r" b="b"/>
            <a:pathLst>
              <a:path w="3162300" h="683260">
                <a:moveTo>
                  <a:pt x="3143250" y="0"/>
                </a:moveTo>
                <a:lnTo>
                  <a:pt x="19050" y="0"/>
                </a:lnTo>
                <a:lnTo>
                  <a:pt x="11635" y="1497"/>
                </a:lnTo>
                <a:lnTo>
                  <a:pt x="5579" y="5579"/>
                </a:lnTo>
                <a:lnTo>
                  <a:pt x="1497" y="11635"/>
                </a:lnTo>
                <a:lnTo>
                  <a:pt x="0" y="19050"/>
                </a:lnTo>
                <a:lnTo>
                  <a:pt x="0" y="663931"/>
                </a:lnTo>
                <a:lnTo>
                  <a:pt x="1497" y="671346"/>
                </a:lnTo>
                <a:lnTo>
                  <a:pt x="5579" y="677402"/>
                </a:lnTo>
                <a:lnTo>
                  <a:pt x="11635" y="681484"/>
                </a:lnTo>
                <a:lnTo>
                  <a:pt x="19050" y="682981"/>
                </a:lnTo>
                <a:lnTo>
                  <a:pt x="3143250" y="682981"/>
                </a:lnTo>
                <a:lnTo>
                  <a:pt x="3150664" y="681484"/>
                </a:lnTo>
                <a:lnTo>
                  <a:pt x="3156720" y="677402"/>
                </a:lnTo>
                <a:lnTo>
                  <a:pt x="3160802" y="671346"/>
                </a:lnTo>
                <a:lnTo>
                  <a:pt x="3162300" y="663931"/>
                </a:lnTo>
                <a:lnTo>
                  <a:pt x="3162300" y="644881"/>
                </a:lnTo>
                <a:lnTo>
                  <a:pt x="38100" y="644881"/>
                </a:lnTo>
                <a:lnTo>
                  <a:pt x="38100" y="38100"/>
                </a:lnTo>
                <a:lnTo>
                  <a:pt x="3162300" y="38100"/>
                </a:lnTo>
                <a:lnTo>
                  <a:pt x="3162300" y="19050"/>
                </a:lnTo>
                <a:lnTo>
                  <a:pt x="3160802" y="11635"/>
                </a:lnTo>
                <a:lnTo>
                  <a:pt x="3156720" y="5579"/>
                </a:lnTo>
                <a:lnTo>
                  <a:pt x="3150664" y="1497"/>
                </a:lnTo>
                <a:lnTo>
                  <a:pt x="3143250" y="0"/>
                </a:lnTo>
                <a:close/>
              </a:path>
              <a:path w="3162300" h="683260">
                <a:moveTo>
                  <a:pt x="3162300" y="38100"/>
                </a:moveTo>
                <a:lnTo>
                  <a:pt x="3124200" y="38100"/>
                </a:lnTo>
                <a:lnTo>
                  <a:pt x="3124200" y="644881"/>
                </a:lnTo>
                <a:lnTo>
                  <a:pt x="3162300" y="644881"/>
                </a:lnTo>
                <a:lnTo>
                  <a:pt x="31623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93540" y="1257279"/>
            <a:ext cx="842010" cy="81978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R="66040" algn="r">
              <a:lnSpc>
                <a:spcPct val="100000"/>
              </a:lnSpc>
              <a:spcBef>
                <a:spcPts val="1090"/>
              </a:spcBef>
            </a:pPr>
            <a:endParaRPr lang="en-US" sz="1800" spc="25" dirty="0">
              <a:latin typeface="Symbol"/>
              <a:cs typeface="Symbol"/>
            </a:endParaRPr>
          </a:p>
          <a:p>
            <a:pPr marR="5080" algn="r">
              <a:lnSpc>
                <a:spcPct val="100000"/>
              </a:lnSpc>
              <a:spcBef>
                <a:spcPts val="9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55139" y="5342539"/>
            <a:ext cx="857250" cy="1139825"/>
          </a:xfrm>
          <a:prstGeom prst="rect">
            <a:avLst/>
          </a:prstGeom>
        </p:spPr>
        <p:txBody>
          <a:bodyPr vert="horz" wrap="square" lIns="0" tIns="214629" rIns="0" bIns="0" rtlCol="0">
            <a:spAutoFit/>
          </a:bodyPr>
          <a:lstStyle/>
          <a:p>
            <a:pPr marL="51435" algn="ctr">
              <a:lnSpc>
                <a:spcPct val="100000"/>
              </a:lnSpc>
              <a:spcBef>
                <a:spcPts val="1689"/>
              </a:spcBef>
            </a:pPr>
            <a:endParaRPr sz="3500" dirty="0">
              <a:latin typeface="Symbol"/>
              <a:cs typeface="Symbol"/>
            </a:endParaRPr>
          </a:p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15]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27140" y="5682390"/>
            <a:ext cx="855344" cy="76174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5"/>
              </a:spcBef>
            </a:pPr>
            <a:endParaRPr lang="en-US" sz="1800" spc="10" dirty="0">
              <a:solidFill>
                <a:srgbClr val="FF0000"/>
              </a:solidFill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0" dirty="0">
                <a:solidFill>
                  <a:srgbClr val="FF0000"/>
                </a:solidFill>
                <a:latin typeface="Arial Unicode MS"/>
                <a:cs typeface="Arial Unicode MS"/>
              </a:rPr>
              <a:t>16]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25844" y="5582840"/>
            <a:ext cx="1176020" cy="1221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100"/>
              </a:spcBef>
            </a:pPr>
            <a:endParaRPr lang="en-US" sz="3500" spc="-1639" dirty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835"/>
              </a:spcBef>
            </a:pPr>
            <a:r>
              <a:rPr sz="1400" spc="15" dirty="0">
                <a:latin typeface="Arial Unicode MS"/>
                <a:cs typeface="Arial Unicode MS"/>
              </a:rPr>
              <a:t>HZ, </a:t>
            </a:r>
            <a:r>
              <a:rPr sz="1400" spc="35" dirty="0">
                <a:latin typeface="Arial Unicode MS"/>
                <a:cs typeface="Arial Unicode MS"/>
              </a:rPr>
              <a:t>page</a:t>
            </a:r>
            <a:r>
              <a:rPr sz="1400" spc="0" dirty="0">
                <a:latin typeface="Arial Unicode MS"/>
                <a:cs typeface="Arial Unicode MS"/>
              </a:rPr>
              <a:t> </a:t>
            </a:r>
            <a:r>
              <a:rPr sz="1400" spc="65" dirty="0">
                <a:latin typeface="Arial Unicode MS"/>
                <a:cs typeface="Arial Unicode MS"/>
              </a:rPr>
              <a:t>254</a:t>
            </a:r>
            <a:endParaRPr sz="1400" dirty="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spc="-120" dirty="0">
                <a:latin typeface="Arial Unicode MS"/>
                <a:cs typeface="Arial Unicode MS"/>
              </a:rPr>
              <a:t>PF, </a:t>
            </a:r>
            <a:r>
              <a:rPr sz="1400" spc="35" dirty="0">
                <a:latin typeface="Arial Unicode MS"/>
                <a:cs typeface="Arial Unicode MS"/>
              </a:rPr>
              <a:t>page</a:t>
            </a:r>
            <a:r>
              <a:rPr sz="1400" spc="-105" dirty="0">
                <a:latin typeface="Arial Unicode MS"/>
                <a:cs typeface="Arial Unicode MS"/>
              </a:rPr>
              <a:t> </a:t>
            </a:r>
            <a:r>
              <a:rPr sz="1400" spc="75" dirty="0">
                <a:latin typeface="Arial Unicode MS"/>
                <a:cs typeface="Arial Unicode MS"/>
              </a:rPr>
              <a:t>288</a:t>
            </a:r>
            <a:endParaRPr sz="1400" dirty="0">
              <a:latin typeface="Arial Unicode MS"/>
              <a:cs typeface="Arial Unicode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68609" y="4781550"/>
            <a:ext cx="244475" cy="274955"/>
          </a:xfrm>
          <a:custGeom>
            <a:avLst/>
            <a:gdLst/>
            <a:ahLst/>
            <a:cxnLst/>
            <a:rect l="l" t="t" r="r" b="b"/>
            <a:pathLst>
              <a:path w="244475" h="274954">
                <a:moveTo>
                  <a:pt x="179340" y="0"/>
                </a:moveTo>
                <a:lnTo>
                  <a:pt x="65040" y="0"/>
                </a:lnTo>
                <a:lnTo>
                  <a:pt x="65040" y="152400"/>
                </a:lnTo>
                <a:lnTo>
                  <a:pt x="0" y="152400"/>
                </a:lnTo>
                <a:lnTo>
                  <a:pt x="122190" y="274590"/>
                </a:lnTo>
                <a:lnTo>
                  <a:pt x="176071" y="220709"/>
                </a:lnTo>
                <a:lnTo>
                  <a:pt x="122190" y="220709"/>
                </a:lnTo>
                <a:lnTo>
                  <a:pt x="91981" y="190500"/>
                </a:lnTo>
                <a:lnTo>
                  <a:pt x="103140" y="190500"/>
                </a:lnTo>
                <a:lnTo>
                  <a:pt x="103140" y="38100"/>
                </a:lnTo>
                <a:lnTo>
                  <a:pt x="179340" y="38100"/>
                </a:lnTo>
                <a:lnTo>
                  <a:pt x="179340" y="0"/>
                </a:lnTo>
                <a:close/>
              </a:path>
              <a:path w="244475" h="274954">
                <a:moveTo>
                  <a:pt x="179340" y="38100"/>
                </a:moveTo>
                <a:lnTo>
                  <a:pt x="141240" y="38100"/>
                </a:lnTo>
                <a:lnTo>
                  <a:pt x="141240" y="190500"/>
                </a:lnTo>
                <a:lnTo>
                  <a:pt x="152400" y="190500"/>
                </a:lnTo>
                <a:lnTo>
                  <a:pt x="122190" y="220709"/>
                </a:lnTo>
                <a:lnTo>
                  <a:pt x="176071" y="220709"/>
                </a:lnTo>
                <a:lnTo>
                  <a:pt x="244381" y="152400"/>
                </a:lnTo>
                <a:lnTo>
                  <a:pt x="179340" y="152400"/>
                </a:lnTo>
                <a:lnTo>
                  <a:pt x="17934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31009" y="4781550"/>
            <a:ext cx="244475" cy="274955"/>
          </a:xfrm>
          <a:custGeom>
            <a:avLst/>
            <a:gdLst/>
            <a:ahLst/>
            <a:cxnLst/>
            <a:rect l="l" t="t" r="r" b="b"/>
            <a:pathLst>
              <a:path w="244475" h="274954">
                <a:moveTo>
                  <a:pt x="179340" y="0"/>
                </a:moveTo>
                <a:lnTo>
                  <a:pt x="65040" y="0"/>
                </a:lnTo>
                <a:lnTo>
                  <a:pt x="65040" y="152400"/>
                </a:lnTo>
                <a:lnTo>
                  <a:pt x="0" y="152400"/>
                </a:lnTo>
                <a:lnTo>
                  <a:pt x="122190" y="274590"/>
                </a:lnTo>
                <a:lnTo>
                  <a:pt x="176071" y="220709"/>
                </a:lnTo>
                <a:lnTo>
                  <a:pt x="122190" y="220709"/>
                </a:lnTo>
                <a:lnTo>
                  <a:pt x="91981" y="190500"/>
                </a:lnTo>
                <a:lnTo>
                  <a:pt x="103140" y="190500"/>
                </a:lnTo>
                <a:lnTo>
                  <a:pt x="103140" y="38100"/>
                </a:lnTo>
                <a:lnTo>
                  <a:pt x="179340" y="38100"/>
                </a:lnTo>
                <a:lnTo>
                  <a:pt x="179340" y="0"/>
                </a:lnTo>
                <a:close/>
              </a:path>
              <a:path w="244475" h="274954">
                <a:moveTo>
                  <a:pt x="179340" y="38100"/>
                </a:moveTo>
                <a:lnTo>
                  <a:pt x="141240" y="38100"/>
                </a:lnTo>
                <a:lnTo>
                  <a:pt x="141240" y="190500"/>
                </a:lnTo>
                <a:lnTo>
                  <a:pt x="152400" y="190500"/>
                </a:lnTo>
                <a:lnTo>
                  <a:pt x="122190" y="220709"/>
                </a:lnTo>
                <a:lnTo>
                  <a:pt x="176071" y="220709"/>
                </a:lnTo>
                <a:lnTo>
                  <a:pt x="244381" y="152400"/>
                </a:lnTo>
                <a:lnTo>
                  <a:pt x="179340" y="152400"/>
                </a:lnTo>
                <a:lnTo>
                  <a:pt x="17934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195928" y="1035755"/>
                <a:ext cx="1487587" cy="715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928" y="1035755"/>
                <a:ext cx="1487587" cy="71551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784655" y="3982506"/>
                <a:ext cx="1745991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0 ]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55" y="3982506"/>
                <a:ext cx="1745991" cy="471347"/>
              </a:xfrm>
              <a:prstGeom prst="rect">
                <a:avLst/>
              </a:prstGeom>
              <a:blipFill rotWithShape="1">
                <a:blip r:embed="rId3"/>
                <a:stretch>
                  <a:fillRect t="-6410" r="-699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730120" y="5350456"/>
                <a:ext cx="1745991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0 ]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120" y="5350456"/>
                <a:ext cx="1745991" cy="471347"/>
              </a:xfrm>
              <a:prstGeom prst="rect">
                <a:avLst/>
              </a:prstGeom>
              <a:blipFill rotWithShape="1">
                <a:blip r:embed="rId4"/>
                <a:stretch>
                  <a:fillRect t="-6494" r="-699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321458" y="4034113"/>
                <a:ext cx="2650277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458" y="4034113"/>
                <a:ext cx="2650277" cy="471347"/>
              </a:xfrm>
              <a:prstGeom prst="rect">
                <a:avLst/>
              </a:prstGeom>
              <a:blipFill rotWithShape="1">
                <a:blip r:embed="rId5"/>
                <a:stretch>
                  <a:fillRect t="-6494" r="-23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321458" y="5377392"/>
                <a:ext cx="2622128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458" y="5377392"/>
                <a:ext cx="2622128" cy="471347"/>
              </a:xfrm>
              <a:prstGeom prst="rect">
                <a:avLst/>
              </a:prstGeom>
              <a:blipFill rotWithShape="1">
                <a:blip r:embed="rId6"/>
                <a:stretch>
                  <a:fillRect t="-6494" r="-233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476540" y="1131903"/>
                <a:ext cx="18099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40" y="1131903"/>
                <a:ext cx="180991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97396" y="1131903"/>
                <a:ext cx="18205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𝐹𝑥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96" y="1131903"/>
                <a:ext cx="1820563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457200"/>
            <a:ext cx="6312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879600"/>
            <a:ext cx="6860540" cy="19268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</a:t>
            </a:r>
            <a:r>
              <a:rPr lang="zh-CN" alt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两个视图计算基本矩阵 </a:t>
            </a:r>
            <a:r>
              <a:rPr lang="en-US" altLang="zh-CN" sz="2400" spc="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</a:t>
            </a: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利用</a:t>
            </a:r>
            <a:r>
              <a:rPr sz="2400" spc="-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 </a:t>
            </a: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估计射影摄像机</a:t>
            </a:r>
            <a:endParaRPr lang="en-US" altLang="zh-CN" sz="2400" spc="-25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-25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根据摄像机进行三角化和估计</a:t>
            </a:r>
            <a:r>
              <a:rPr lang="en-US" altLang="zh-CN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中的点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8767" y="3278835"/>
            <a:ext cx="8458200" cy="533400"/>
          </a:xfrm>
          <a:custGeom>
            <a:avLst/>
            <a:gdLst/>
            <a:ahLst/>
            <a:cxnLst/>
            <a:rect l="l" t="t" r="r" b="b"/>
            <a:pathLst>
              <a:path w="8458200" h="533400">
                <a:moveTo>
                  <a:pt x="0" y="0"/>
                </a:moveTo>
                <a:lnTo>
                  <a:pt x="8458200" y="0"/>
                </a:lnTo>
                <a:lnTo>
                  <a:pt x="8458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0221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32312" y="2587624"/>
            <a:ext cx="104775" cy="2243455"/>
          </a:xfrm>
          <a:custGeom>
            <a:avLst/>
            <a:gdLst/>
            <a:ahLst/>
            <a:cxnLst/>
            <a:rect l="l" t="t" r="r" b="b"/>
            <a:pathLst>
              <a:path w="104775" h="2243454">
                <a:moveTo>
                  <a:pt x="0" y="2243138"/>
                </a:moveTo>
                <a:lnTo>
                  <a:pt x="1047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54237" y="2570162"/>
            <a:ext cx="2454275" cy="1233805"/>
          </a:xfrm>
          <a:custGeom>
            <a:avLst/>
            <a:gdLst/>
            <a:ahLst/>
            <a:cxnLst/>
            <a:rect l="l" t="t" r="r" b="b"/>
            <a:pathLst>
              <a:path w="2454275" h="1233804">
                <a:moveTo>
                  <a:pt x="0" y="1233487"/>
                </a:moveTo>
                <a:lnTo>
                  <a:pt x="24542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68525" y="1133474"/>
            <a:ext cx="1986280" cy="2656205"/>
          </a:xfrm>
          <a:custGeom>
            <a:avLst/>
            <a:gdLst/>
            <a:ahLst/>
            <a:cxnLst/>
            <a:rect l="l" t="t" r="r" b="b"/>
            <a:pathLst>
              <a:path w="1986279" h="2656204">
                <a:moveTo>
                  <a:pt x="0" y="2655888"/>
                </a:moveTo>
                <a:lnTo>
                  <a:pt x="19859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68525" y="1892299"/>
            <a:ext cx="1986280" cy="1897380"/>
          </a:xfrm>
          <a:custGeom>
            <a:avLst/>
            <a:gdLst/>
            <a:ahLst/>
            <a:cxnLst/>
            <a:rect l="l" t="t" r="r" b="b"/>
            <a:pathLst>
              <a:path w="1986279" h="1897379">
                <a:moveTo>
                  <a:pt x="0" y="1897063"/>
                </a:moveTo>
                <a:lnTo>
                  <a:pt x="19859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68525" y="1323974"/>
            <a:ext cx="3070225" cy="2465705"/>
          </a:xfrm>
          <a:custGeom>
            <a:avLst/>
            <a:gdLst/>
            <a:ahLst/>
            <a:cxnLst/>
            <a:rect l="l" t="t" r="r" b="b"/>
            <a:pathLst>
              <a:path w="3070225" h="2465704">
                <a:moveTo>
                  <a:pt x="0" y="2465388"/>
                </a:moveTo>
                <a:lnTo>
                  <a:pt x="30702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68525" y="2081212"/>
            <a:ext cx="2710180" cy="1708150"/>
          </a:xfrm>
          <a:custGeom>
            <a:avLst/>
            <a:gdLst/>
            <a:ahLst/>
            <a:cxnLst/>
            <a:rect l="l" t="t" r="r" b="b"/>
            <a:pathLst>
              <a:path w="2710179" h="1708150">
                <a:moveTo>
                  <a:pt x="0" y="1708150"/>
                </a:moveTo>
                <a:lnTo>
                  <a:pt x="27098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68525" y="3028949"/>
            <a:ext cx="3070225" cy="760730"/>
          </a:xfrm>
          <a:custGeom>
            <a:avLst/>
            <a:gdLst/>
            <a:ahLst/>
            <a:cxnLst/>
            <a:rect l="l" t="t" r="r" b="b"/>
            <a:pathLst>
              <a:path w="3070225" h="760729">
                <a:moveTo>
                  <a:pt x="0" y="760413"/>
                </a:moveTo>
                <a:lnTo>
                  <a:pt x="30702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54487" y="1892299"/>
            <a:ext cx="363855" cy="2951480"/>
          </a:xfrm>
          <a:custGeom>
            <a:avLst/>
            <a:gdLst/>
            <a:ahLst/>
            <a:cxnLst/>
            <a:rect l="l" t="t" r="r" b="b"/>
            <a:pathLst>
              <a:path w="363854" h="2951479">
                <a:moveTo>
                  <a:pt x="363537" y="2951163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18025" y="1323974"/>
            <a:ext cx="720725" cy="3519804"/>
          </a:xfrm>
          <a:custGeom>
            <a:avLst/>
            <a:gdLst/>
            <a:ahLst/>
            <a:cxnLst/>
            <a:rect l="l" t="t" r="r" b="b"/>
            <a:pathLst>
              <a:path w="720725" h="3519804">
                <a:moveTo>
                  <a:pt x="0" y="3519488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54487" y="1133474"/>
            <a:ext cx="363855" cy="3710304"/>
          </a:xfrm>
          <a:custGeom>
            <a:avLst/>
            <a:gdLst/>
            <a:ahLst/>
            <a:cxnLst/>
            <a:rect l="l" t="t" r="r" b="b"/>
            <a:pathLst>
              <a:path w="363854" h="3710304">
                <a:moveTo>
                  <a:pt x="363537" y="3709988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18025" y="2081212"/>
            <a:ext cx="360680" cy="2762250"/>
          </a:xfrm>
          <a:custGeom>
            <a:avLst/>
            <a:gdLst/>
            <a:ahLst/>
            <a:cxnLst/>
            <a:rect l="l" t="t" r="r" b="b"/>
            <a:pathLst>
              <a:path w="360679" h="2762250">
                <a:moveTo>
                  <a:pt x="0" y="2762250"/>
                </a:moveTo>
                <a:lnTo>
                  <a:pt x="3603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18025" y="3028949"/>
            <a:ext cx="720725" cy="1814830"/>
          </a:xfrm>
          <a:custGeom>
            <a:avLst/>
            <a:gdLst/>
            <a:ahLst/>
            <a:cxnLst/>
            <a:rect l="l" t="t" r="r" b="b"/>
            <a:pathLst>
              <a:path w="720725" h="1814829">
                <a:moveTo>
                  <a:pt x="0" y="1814513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8525" y="2649537"/>
            <a:ext cx="1084580" cy="1139825"/>
          </a:xfrm>
          <a:custGeom>
            <a:avLst/>
            <a:gdLst/>
            <a:ahLst/>
            <a:cxnLst/>
            <a:rect l="l" t="t" r="r" b="b"/>
            <a:pathLst>
              <a:path w="1084579" h="1139825">
                <a:moveTo>
                  <a:pt x="1084263" y="1139825"/>
                </a:moveTo>
                <a:lnTo>
                  <a:pt x="0" y="854870"/>
                </a:lnTo>
                <a:lnTo>
                  <a:pt x="0" y="0"/>
                </a:lnTo>
                <a:lnTo>
                  <a:pt x="1084263" y="284955"/>
                </a:lnTo>
                <a:lnTo>
                  <a:pt x="1084263" y="11398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27250" y="3732212"/>
            <a:ext cx="111125" cy="115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83050" y="1125537"/>
            <a:ext cx="112713" cy="117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97475" y="1282700"/>
            <a:ext cx="111125" cy="115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13212" y="1820862"/>
            <a:ext cx="111125" cy="1158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19650" y="2041525"/>
            <a:ext cx="111125" cy="117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97475" y="2989262"/>
            <a:ext cx="111125" cy="117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79937" y="2498725"/>
            <a:ext cx="112712" cy="117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2387" y="3084512"/>
            <a:ext cx="112712" cy="1158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33687" y="3036887"/>
            <a:ext cx="112712" cy="1158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59075" y="3289300"/>
            <a:ext cx="111125" cy="1174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38462" y="3322637"/>
            <a:ext cx="112712" cy="114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30537" y="3525837"/>
            <a:ext cx="112712" cy="117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24137" y="3322637"/>
            <a:ext cx="111125" cy="114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24350" y="3732212"/>
            <a:ext cx="112713" cy="1158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02150" y="4044950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02150" y="4044950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4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9" y="3555"/>
                </a:lnTo>
                <a:lnTo>
                  <a:pt x="74526" y="13251"/>
                </a:lnTo>
                <a:lnTo>
                  <a:pt x="83882" y="27632"/>
                </a:lnTo>
                <a:lnTo>
                  <a:pt x="87313" y="45244"/>
                </a:lnTo>
                <a:lnTo>
                  <a:pt x="83882" y="62855"/>
                </a:lnTo>
                <a:lnTo>
                  <a:pt x="74526" y="77236"/>
                </a:lnTo>
                <a:lnTo>
                  <a:pt x="60649" y="86932"/>
                </a:lnTo>
                <a:lnTo>
                  <a:pt x="43656" y="90488"/>
                </a:lnTo>
                <a:lnTo>
                  <a:pt x="26663" y="86932"/>
                </a:lnTo>
                <a:lnTo>
                  <a:pt x="12786" y="77236"/>
                </a:lnTo>
                <a:lnTo>
                  <a:pt x="3430" y="62855"/>
                </a:lnTo>
                <a:lnTo>
                  <a:pt x="0" y="45244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70425" y="3716337"/>
            <a:ext cx="112713" cy="1158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92637" y="3951287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92637" y="3951287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3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8" y="3555"/>
                </a:lnTo>
                <a:lnTo>
                  <a:pt x="74525" y="13251"/>
                </a:lnTo>
                <a:lnTo>
                  <a:pt x="83881" y="27632"/>
                </a:lnTo>
                <a:lnTo>
                  <a:pt x="87312" y="45243"/>
                </a:lnTo>
                <a:lnTo>
                  <a:pt x="83881" y="62854"/>
                </a:lnTo>
                <a:lnTo>
                  <a:pt x="74525" y="77235"/>
                </a:lnTo>
                <a:lnTo>
                  <a:pt x="60648" y="86931"/>
                </a:lnTo>
                <a:lnTo>
                  <a:pt x="43656" y="90487"/>
                </a:lnTo>
                <a:lnTo>
                  <a:pt x="26663" y="86931"/>
                </a:lnTo>
                <a:lnTo>
                  <a:pt x="12786" y="77235"/>
                </a:lnTo>
                <a:lnTo>
                  <a:pt x="3430" y="62854"/>
                </a:lnTo>
                <a:lnTo>
                  <a:pt x="0" y="45243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29162" y="4141787"/>
            <a:ext cx="112712" cy="1174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95787" y="4060825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95787" y="4060825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4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8" y="3555"/>
                </a:lnTo>
                <a:lnTo>
                  <a:pt x="74525" y="13251"/>
                </a:lnTo>
                <a:lnTo>
                  <a:pt x="83881" y="27632"/>
                </a:lnTo>
                <a:lnTo>
                  <a:pt x="87312" y="45244"/>
                </a:lnTo>
                <a:lnTo>
                  <a:pt x="83881" y="62855"/>
                </a:lnTo>
                <a:lnTo>
                  <a:pt x="74525" y="77236"/>
                </a:lnTo>
                <a:lnTo>
                  <a:pt x="60648" y="86932"/>
                </a:lnTo>
                <a:lnTo>
                  <a:pt x="43656" y="90488"/>
                </a:lnTo>
                <a:lnTo>
                  <a:pt x="26663" y="86932"/>
                </a:lnTo>
                <a:lnTo>
                  <a:pt x="12786" y="77236"/>
                </a:lnTo>
                <a:lnTo>
                  <a:pt x="3430" y="62855"/>
                </a:lnTo>
                <a:lnTo>
                  <a:pt x="0" y="45244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172653" y="2804795"/>
            <a:ext cx="335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1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60800" y="3597275"/>
            <a:ext cx="1325880" cy="92265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35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2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175952" y="164274"/>
            <a:ext cx="30245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三角原理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660140" y="6272974"/>
            <a:ext cx="4963795" cy="57041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可以通过</a:t>
            </a:r>
            <a:r>
              <a:rPr lang="en-US" altLang="zh-CN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SVD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从摄像机矩阵计算</a:t>
            </a:r>
            <a:r>
              <a:rPr lang="en-US" altLang="zh-CN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点（有关详细信息，请参见</a:t>
            </a:r>
            <a:r>
              <a:rPr lang="en-US" altLang="zh-CN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HZ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的第</a:t>
            </a:r>
            <a:r>
              <a:rPr lang="en-US" altLang="zh-CN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312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页）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1432185" y="3902255"/>
                <a:ext cx="632353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185" y="3902255"/>
                <a:ext cx="632353" cy="470835"/>
              </a:xfrm>
              <a:prstGeom prst="rect">
                <a:avLst/>
              </a:prstGeom>
              <a:blipFill rotWithShape="1">
                <a:blip r:embed="rId16"/>
                <a:stretch>
                  <a:fillRect t="-6494" r="-16346"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3834396" y="4655682"/>
                <a:ext cx="639470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396" y="4655682"/>
                <a:ext cx="639470" cy="470835"/>
              </a:xfrm>
              <a:prstGeom prst="rect">
                <a:avLst/>
              </a:prstGeom>
              <a:blipFill rotWithShape="1">
                <a:blip r:embed="rId17"/>
                <a:stretch>
                  <a:fillRect t="-6494" r="-17143"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4617095" y="957512"/>
                <a:ext cx="537711" cy="506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095" y="957512"/>
                <a:ext cx="537711" cy="506549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248400" y="2159000"/>
                <a:ext cx="1733231" cy="509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159000"/>
                <a:ext cx="1733231" cy="509114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248400" y="2927823"/>
                <a:ext cx="1733231" cy="509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27823"/>
                <a:ext cx="1733231" cy="509114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422611" y="5486400"/>
                <a:ext cx="1745991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0 ]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1" y="5486400"/>
                <a:ext cx="1745991" cy="471347"/>
              </a:xfrm>
              <a:prstGeom prst="rect">
                <a:avLst/>
              </a:prstGeom>
              <a:blipFill rotWithShape="1">
                <a:blip r:embed="rId21"/>
                <a:stretch>
                  <a:fillRect t="-6494" r="-697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72690" y="6037300"/>
                <a:ext cx="2622128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0" y="6037300"/>
                <a:ext cx="2622128" cy="471347"/>
              </a:xfrm>
              <a:prstGeom prst="rect">
                <a:avLst/>
              </a:prstGeom>
              <a:blipFill rotWithShape="1">
                <a:blip r:embed="rId22"/>
                <a:stretch>
                  <a:fillRect t="-6410" r="-465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401166" y="5673906"/>
                <a:ext cx="3342197" cy="50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→   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𝑓𝑜𝑟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=1,…,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166" y="5673906"/>
                <a:ext cx="3342197" cy="506549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573" y="100006"/>
            <a:ext cx="7964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lang="en-US" altLang="zh-CN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(N</a:t>
            </a:r>
            <a:r>
              <a:rPr lang="zh-CN" altLang="en-US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视图情况</a:t>
            </a:r>
            <a:r>
              <a:rPr lang="en-US" altLang="zh-CN"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spc="-75"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13250" y="2635250"/>
            <a:ext cx="2466975" cy="1802130"/>
          </a:xfrm>
          <a:custGeom>
            <a:avLst/>
            <a:gdLst/>
            <a:ahLst/>
            <a:cxnLst/>
            <a:rect l="l" t="t" r="r" b="b"/>
            <a:pathLst>
              <a:path w="2466975" h="1802129">
                <a:moveTo>
                  <a:pt x="2466975" y="18018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22762" y="2635250"/>
            <a:ext cx="104775" cy="2243455"/>
          </a:xfrm>
          <a:custGeom>
            <a:avLst/>
            <a:gdLst/>
            <a:ahLst/>
            <a:cxnLst/>
            <a:rect l="l" t="t" r="r" b="b"/>
            <a:pathLst>
              <a:path w="104775" h="2243454">
                <a:moveTo>
                  <a:pt x="0" y="2243137"/>
                </a:moveTo>
                <a:lnTo>
                  <a:pt x="1047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44687" y="2617786"/>
            <a:ext cx="2454275" cy="1233805"/>
          </a:xfrm>
          <a:custGeom>
            <a:avLst/>
            <a:gdLst/>
            <a:ahLst/>
            <a:cxnLst/>
            <a:rect l="l" t="t" r="r" b="b"/>
            <a:pathLst>
              <a:path w="2454275" h="1233804">
                <a:moveTo>
                  <a:pt x="0" y="1233488"/>
                </a:moveTo>
                <a:lnTo>
                  <a:pt x="24542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8975" y="1181100"/>
            <a:ext cx="1986280" cy="2656205"/>
          </a:xfrm>
          <a:custGeom>
            <a:avLst/>
            <a:gdLst/>
            <a:ahLst/>
            <a:cxnLst/>
            <a:rect l="l" t="t" r="r" b="b"/>
            <a:pathLst>
              <a:path w="1986279" h="2656204">
                <a:moveTo>
                  <a:pt x="0" y="2655887"/>
                </a:moveTo>
                <a:lnTo>
                  <a:pt x="19859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58975" y="1939925"/>
            <a:ext cx="1986280" cy="1897380"/>
          </a:xfrm>
          <a:custGeom>
            <a:avLst/>
            <a:gdLst/>
            <a:ahLst/>
            <a:cxnLst/>
            <a:rect l="l" t="t" r="r" b="b"/>
            <a:pathLst>
              <a:path w="1986279" h="1897379">
                <a:moveTo>
                  <a:pt x="0" y="1897062"/>
                </a:moveTo>
                <a:lnTo>
                  <a:pt x="19859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8975" y="1371600"/>
            <a:ext cx="3070225" cy="2465705"/>
          </a:xfrm>
          <a:custGeom>
            <a:avLst/>
            <a:gdLst/>
            <a:ahLst/>
            <a:cxnLst/>
            <a:rect l="l" t="t" r="r" b="b"/>
            <a:pathLst>
              <a:path w="3070225" h="2465704">
                <a:moveTo>
                  <a:pt x="0" y="2465387"/>
                </a:moveTo>
                <a:lnTo>
                  <a:pt x="30702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58975" y="2128837"/>
            <a:ext cx="2710180" cy="1708150"/>
          </a:xfrm>
          <a:custGeom>
            <a:avLst/>
            <a:gdLst/>
            <a:ahLst/>
            <a:cxnLst/>
            <a:rect l="l" t="t" r="r" b="b"/>
            <a:pathLst>
              <a:path w="2710179" h="1708150">
                <a:moveTo>
                  <a:pt x="0" y="1708150"/>
                </a:moveTo>
                <a:lnTo>
                  <a:pt x="27098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58975" y="3076575"/>
            <a:ext cx="3070225" cy="760730"/>
          </a:xfrm>
          <a:custGeom>
            <a:avLst/>
            <a:gdLst/>
            <a:ahLst/>
            <a:cxnLst/>
            <a:rect l="l" t="t" r="r" b="b"/>
            <a:pathLst>
              <a:path w="3070225" h="760729">
                <a:moveTo>
                  <a:pt x="0" y="760412"/>
                </a:moveTo>
                <a:lnTo>
                  <a:pt x="30702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44937" y="1939925"/>
            <a:ext cx="363855" cy="2951480"/>
          </a:xfrm>
          <a:custGeom>
            <a:avLst/>
            <a:gdLst/>
            <a:ahLst/>
            <a:cxnLst/>
            <a:rect l="l" t="t" r="r" b="b"/>
            <a:pathLst>
              <a:path w="363854" h="2951479">
                <a:moveTo>
                  <a:pt x="363537" y="295116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08475" y="1371600"/>
            <a:ext cx="720725" cy="3519804"/>
          </a:xfrm>
          <a:custGeom>
            <a:avLst/>
            <a:gdLst/>
            <a:ahLst/>
            <a:cxnLst/>
            <a:rect l="l" t="t" r="r" b="b"/>
            <a:pathLst>
              <a:path w="720725" h="3519804">
                <a:moveTo>
                  <a:pt x="0" y="3519487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44937" y="1181100"/>
            <a:ext cx="363855" cy="3710304"/>
          </a:xfrm>
          <a:custGeom>
            <a:avLst/>
            <a:gdLst/>
            <a:ahLst/>
            <a:cxnLst/>
            <a:rect l="l" t="t" r="r" b="b"/>
            <a:pathLst>
              <a:path w="363854" h="3710304">
                <a:moveTo>
                  <a:pt x="363537" y="370998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08475" y="2128837"/>
            <a:ext cx="360680" cy="2762250"/>
          </a:xfrm>
          <a:custGeom>
            <a:avLst/>
            <a:gdLst/>
            <a:ahLst/>
            <a:cxnLst/>
            <a:rect l="l" t="t" r="r" b="b"/>
            <a:pathLst>
              <a:path w="360679" h="2762250">
                <a:moveTo>
                  <a:pt x="0" y="2762250"/>
                </a:moveTo>
                <a:lnTo>
                  <a:pt x="3603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08475" y="3076575"/>
            <a:ext cx="720725" cy="1814830"/>
          </a:xfrm>
          <a:custGeom>
            <a:avLst/>
            <a:gdLst/>
            <a:ahLst/>
            <a:cxnLst/>
            <a:rect l="l" t="t" r="r" b="b"/>
            <a:pathLst>
              <a:path w="720725" h="1814829">
                <a:moveTo>
                  <a:pt x="0" y="1814512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44937" y="1939925"/>
            <a:ext cx="2889250" cy="2465705"/>
          </a:xfrm>
          <a:custGeom>
            <a:avLst/>
            <a:gdLst/>
            <a:ahLst/>
            <a:cxnLst/>
            <a:rect l="l" t="t" r="r" b="b"/>
            <a:pathLst>
              <a:path w="2889250" h="2465704">
                <a:moveTo>
                  <a:pt x="2889250" y="246538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44937" y="1181100"/>
            <a:ext cx="2889250" cy="3224530"/>
          </a:xfrm>
          <a:custGeom>
            <a:avLst/>
            <a:gdLst/>
            <a:ahLst/>
            <a:cxnLst/>
            <a:rect l="l" t="t" r="r" b="b"/>
            <a:pathLst>
              <a:path w="2889250" h="3224529">
                <a:moveTo>
                  <a:pt x="2889250" y="32242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29199" y="1371600"/>
            <a:ext cx="1805305" cy="3034030"/>
          </a:xfrm>
          <a:custGeom>
            <a:avLst/>
            <a:gdLst/>
            <a:ahLst/>
            <a:cxnLst/>
            <a:rect l="l" t="t" r="r" b="b"/>
            <a:pathLst>
              <a:path w="1805304" h="3034029">
                <a:moveTo>
                  <a:pt x="1804988" y="30337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68837" y="2128837"/>
            <a:ext cx="2165350" cy="2276475"/>
          </a:xfrm>
          <a:custGeom>
            <a:avLst/>
            <a:gdLst/>
            <a:ahLst/>
            <a:cxnLst/>
            <a:rect l="l" t="t" r="r" b="b"/>
            <a:pathLst>
              <a:path w="2165350" h="2276475">
                <a:moveTo>
                  <a:pt x="2165350" y="2276475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199" y="3076575"/>
            <a:ext cx="1805305" cy="1329055"/>
          </a:xfrm>
          <a:custGeom>
            <a:avLst/>
            <a:gdLst/>
            <a:ahLst/>
            <a:cxnLst/>
            <a:rect l="l" t="t" r="r" b="b"/>
            <a:pathLst>
              <a:path w="1805304" h="1329054">
                <a:moveTo>
                  <a:pt x="1804988" y="132873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8975" y="2697162"/>
            <a:ext cx="1084580" cy="1139825"/>
          </a:xfrm>
          <a:custGeom>
            <a:avLst/>
            <a:gdLst/>
            <a:ahLst/>
            <a:cxnLst/>
            <a:rect l="l" t="t" r="r" b="b"/>
            <a:pathLst>
              <a:path w="1084580" h="1139825">
                <a:moveTo>
                  <a:pt x="1084263" y="1139825"/>
                </a:moveTo>
                <a:lnTo>
                  <a:pt x="0" y="854870"/>
                </a:lnTo>
                <a:lnTo>
                  <a:pt x="0" y="0"/>
                </a:lnTo>
                <a:lnTo>
                  <a:pt x="1084263" y="284955"/>
                </a:lnTo>
                <a:lnTo>
                  <a:pt x="1084263" y="11398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70537" y="3076575"/>
            <a:ext cx="1084580" cy="1139825"/>
          </a:xfrm>
          <a:custGeom>
            <a:avLst/>
            <a:gdLst/>
            <a:ahLst/>
            <a:cxnLst/>
            <a:rect l="l" t="t" r="r" b="b"/>
            <a:pathLst>
              <a:path w="1084579" h="1139825">
                <a:moveTo>
                  <a:pt x="0" y="1139825"/>
                </a:moveTo>
                <a:lnTo>
                  <a:pt x="1084263" y="854870"/>
                </a:lnTo>
                <a:lnTo>
                  <a:pt x="1084263" y="0"/>
                </a:lnTo>
                <a:lnTo>
                  <a:pt x="0" y="284955"/>
                </a:lnTo>
                <a:lnTo>
                  <a:pt x="0" y="11398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17700" y="3779837"/>
            <a:ext cx="111125" cy="115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64025" y="4822825"/>
            <a:ext cx="112713" cy="115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07200" y="4365625"/>
            <a:ext cx="112713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73500" y="1173162"/>
            <a:ext cx="112713" cy="1174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87925" y="1330325"/>
            <a:ext cx="111125" cy="1158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03662" y="1868487"/>
            <a:ext cx="111125" cy="115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10100" y="2089150"/>
            <a:ext cx="111125" cy="117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87925" y="3036887"/>
            <a:ext cx="111125" cy="1174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70387" y="2546350"/>
            <a:ext cx="112712" cy="1174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82837" y="3132137"/>
            <a:ext cx="112712" cy="1158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24137" y="3084512"/>
            <a:ext cx="112712" cy="1158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49525" y="3336925"/>
            <a:ext cx="111125" cy="117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28912" y="3370262"/>
            <a:ext cx="112712" cy="114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20987" y="3573462"/>
            <a:ext cx="112712" cy="1174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14587" y="3370262"/>
            <a:ext cx="111125" cy="1143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14800" y="3779837"/>
            <a:ext cx="112713" cy="1158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92600" y="4092575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92600" y="4092575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3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9" y="3555"/>
                </a:lnTo>
                <a:lnTo>
                  <a:pt x="74526" y="13251"/>
                </a:lnTo>
                <a:lnTo>
                  <a:pt x="83882" y="27632"/>
                </a:lnTo>
                <a:lnTo>
                  <a:pt x="87313" y="45243"/>
                </a:lnTo>
                <a:lnTo>
                  <a:pt x="83882" y="62854"/>
                </a:lnTo>
                <a:lnTo>
                  <a:pt x="74526" y="77235"/>
                </a:lnTo>
                <a:lnTo>
                  <a:pt x="60649" y="86931"/>
                </a:lnTo>
                <a:lnTo>
                  <a:pt x="43656" y="90487"/>
                </a:lnTo>
                <a:lnTo>
                  <a:pt x="26663" y="86931"/>
                </a:lnTo>
                <a:lnTo>
                  <a:pt x="12786" y="77235"/>
                </a:lnTo>
                <a:lnTo>
                  <a:pt x="3430" y="62854"/>
                </a:lnTo>
                <a:lnTo>
                  <a:pt x="0" y="45243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60875" y="3763962"/>
            <a:ext cx="112713" cy="1158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83087" y="3998912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83087" y="3998912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4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8" y="3555"/>
                </a:lnTo>
                <a:lnTo>
                  <a:pt x="74525" y="13251"/>
                </a:lnTo>
                <a:lnTo>
                  <a:pt x="83881" y="27632"/>
                </a:lnTo>
                <a:lnTo>
                  <a:pt x="87312" y="45244"/>
                </a:lnTo>
                <a:lnTo>
                  <a:pt x="83881" y="62855"/>
                </a:lnTo>
                <a:lnTo>
                  <a:pt x="74525" y="77236"/>
                </a:lnTo>
                <a:lnTo>
                  <a:pt x="60648" y="86932"/>
                </a:lnTo>
                <a:lnTo>
                  <a:pt x="43656" y="90488"/>
                </a:lnTo>
                <a:lnTo>
                  <a:pt x="26663" y="86932"/>
                </a:lnTo>
                <a:lnTo>
                  <a:pt x="12786" y="77236"/>
                </a:lnTo>
                <a:lnTo>
                  <a:pt x="3430" y="62855"/>
                </a:lnTo>
                <a:lnTo>
                  <a:pt x="0" y="45244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519612" y="4189412"/>
            <a:ext cx="112712" cy="1174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86237" y="4108450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86237" y="4108450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3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8" y="3555"/>
                </a:lnTo>
                <a:lnTo>
                  <a:pt x="74525" y="13251"/>
                </a:lnTo>
                <a:lnTo>
                  <a:pt x="83881" y="27632"/>
                </a:lnTo>
                <a:lnTo>
                  <a:pt x="87312" y="45243"/>
                </a:lnTo>
                <a:lnTo>
                  <a:pt x="83881" y="62854"/>
                </a:lnTo>
                <a:lnTo>
                  <a:pt x="74525" y="77235"/>
                </a:lnTo>
                <a:lnTo>
                  <a:pt x="60648" y="86931"/>
                </a:lnTo>
                <a:lnTo>
                  <a:pt x="43656" y="90487"/>
                </a:lnTo>
                <a:lnTo>
                  <a:pt x="26663" y="86931"/>
                </a:lnTo>
                <a:lnTo>
                  <a:pt x="12786" y="77235"/>
                </a:lnTo>
                <a:lnTo>
                  <a:pt x="3430" y="62854"/>
                </a:lnTo>
                <a:lnTo>
                  <a:pt x="0" y="45243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64237" y="3432175"/>
            <a:ext cx="112712" cy="115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05537" y="3370262"/>
            <a:ext cx="112712" cy="114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95987" y="3638550"/>
            <a:ext cx="215900" cy="1460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30925" y="3890962"/>
            <a:ext cx="111125" cy="1143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45175" y="3652837"/>
            <a:ext cx="111125" cy="1174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963102" y="2842323"/>
            <a:ext cx="335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1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651250" y="3644900"/>
            <a:ext cx="1325880" cy="92265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55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k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091237" y="3465848"/>
            <a:ext cx="748030" cy="121920"/>
          </a:xfrm>
          <a:custGeom>
            <a:avLst/>
            <a:gdLst/>
            <a:ahLst/>
            <a:cxnLst/>
            <a:rect l="l" t="t" r="r" b="b"/>
            <a:pathLst>
              <a:path w="748029" h="121920">
                <a:moveTo>
                  <a:pt x="314538" y="50515"/>
                </a:moveTo>
                <a:lnTo>
                  <a:pt x="74429" y="50515"/>
                </a:lnTo>
                <a:lnTo>
                  <a:pt x="744782" y="121829"/>
                </a:lnTo>
                <a:lnTo>
                  <a:pt x="747468" y="96572"/>
                </a:lnTo>
                <a:lnTo>
                  <a:pt x="314538" y="50515"/>
                </a:lnTo>
                <a:close/>
              </a:path>
              <a:path w="748029" h="121920">
                <a:moveTo>
                  <a:pt x="79802" y="0"/>
                </a:moveTo>
                <a:lnTo>
                  <a:pt x="0" y="29825"/>
                </a:lnTo>
                <a:lnTo>
                  <a:pt x="71742" y="75773"/>
                </a:lnTo>
                <a:lnTo>
                  <a:pt x="74429" y="50515"/>
                </a:lnTo>
                <a:lnTo>
                  <a:pt x="314538" y="50515"/>
                </a:lnTo>
                <a:lnTo>
                  <a:pt x="77116" y="25257"/>
                </a:lnTo>
                <a:lnTo>
                  <a:pt x="79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81964" y="5355483"/>
            <a:ext cx="24517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-3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</a:t>
            </a:r>
            <a:r>
              <a:rPr sz="2400" spc="-3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-5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</a:t>
            </a:r>
            <a:r>
              <a:rPr sz="2400" spc="-5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I</a:t>
            </a:r>
            <a:r>
              <a:rPr sz="2400" baseline="-19519" dirty="0" err="1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k</a:t>
            </a:r>
            <a:r>
              <a:rPr sz="2400" baseline="-19519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sz="2400" spc="16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I</a:t>
            </a:r>
            <a:r>
              <a:rPr sz="2400" spc="-7" baseline="-19519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</a:t>
            </a:r>
            <a:endParaRPr sz="2400" baseline="-19519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42050" y="5292636"/>
            <a:ext cx="2444750" cy="5625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10"/>
              </a:spcBef>
            </a:pPr>
            <a:r>
              <a:rPr lang="zh-CN" altLang="en-US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与 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I</a:t>
            </a:r>
            <a:r>
              <a:rPr lang="en-US" altLang="zh-CN" baseline="-21604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k</a:t>
            </a:r>
            <a:r>
              <a:rPr lang="en-US" altLang="zh-CN" baseline="-21604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 </a:t>
            </a:r>
            <a:r>
              <a:rPr lang="zh-CN" altLang="en-US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lang="zh-CN" altLang="en-US" spc="114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I</a:t>
            </a:r>
            <a:r>
              <a:rPr lang="en-US" altLang="zh-CN" baseline="-21604" dirty="0" err="1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</a:t>
            </a:r>
            <a:r>
              <a:rPr lang="en-US" altLang="zh-CN" baseline="-21604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之间可得的点对应关系相关的</a:t>
            </a:r>
            <a:r>
              <a:rPr lang="en-US" altLang="zh-CN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endParaRPr baseline="-21604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714972" y="5609502"/>
            <a:ext cx="389890" cy="166370"/>
          </a:xfrm>
          <a:custGeom>
            <a:avLst/>
            <a:gdLst/>
            <a:ahLst/>
            <a:cxnLst/>
            <a:rect l="l" t="t" r="r" b="b"/>
            <a:pathLst>
              <a:path w="389889" h="166370">
                <a:moveTo>
                  <a:pt x="69409" y="68612"/>
                </a:moveTo>
                <a:lnTo>
                  <a:pt x="65406" y="68990"/>
                </a:lnTo>
                <a:lnTo>
                  <a:pt x="0" y="148052"/>
                </a:lnTo>
                <a:lnTo>
                  <a:pt x="101015" y="166070"/>
                </a:lnTo>
                <a:lnTo>
                  <a:pt x="104313" y="163770"/>
                </a:lnTo>
                <a:lnTo>
                  <a:pt x="105545" y="156865"/>
                </a:lnTo>
                <a:lnTo>
                  <a:pt x="103245" y="153567"/>
                </a:lnTo>
                <a:lnTo>
                  <a:pt x="36070" y="141585"/>
                </a:lnTo>
                <a:lnTo>
                  <a:pt x="68576" y="129662"/>
                </a:lnTo>
                <a:lnTo>
                  <a:pt x="31696" y="129662"/>
                </a:lnTo>
                <a:lnTo>
                  <a:pt x="75191" y="77086"/>
                </a:lnTo>
                <a:lnTo>
                  <a:pt x="74814" y="73083"/>
                </a:lnTo>
                <a:lnTo>
                  <a:pt x="69409" y="68612"/>
                </a:lnTo>
                <a:close/>
              </a:path>
              <a:path w="389889" h="166370">
                <a:moveTo>
                  <a:pt x="385191" y="0"/>
                </a:moveTo>
                <a:lnTo>
                  <a:pt x="31696" y="129662"/>
                </a:lnTo>
                <a:lnTo>
                  <a:pt x="68576" y="129662"/>
                </a:lnTo>
                <a:lnTo>
                  <a:pt x="389564" y="11923"/>
                </a:lnTo>
                <a:lnTo>
                  <a:pt x="385191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786003" y="2507663"/>
            <a:ext cx="507365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hj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459740" y="6108879"/>
            <a:ext cx="76104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-3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 </a:t>
            </a:r>
            <a:r>
              <a:rPr lang="zh-CN" altLang="en-US" sz="2400" spc="-254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成对的解可以使用捆绑调整组合在一起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4360664" y="828968"/>
                <a:ext cx="537711" cy="506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664" y="828968"/>
                <a:ext cx="537711" cy="506549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6786003" y="2520169"/>
                <a:ext cx="654795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003" y="2520169"/>
                <a:ext cx="654795" cy="470835"/>
              </a:xfrm>
              <a:prstGeom prst="rect">
                <a:avLst/>
              </a:prstGeom>
              <a:blipFill rotWithShape="1">
                <a:blip r:embed="rId22"/>
                <a:stretch>
                  <a:fillRect t="-6410" r="-15741" b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1053573" y="2719246"/>
                <a:ext cx="632353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73" y="2719246"/>
                <a:ext cx="632353" cy="470835"/>
              </a:xfrm>
              <a:prstGeom prst="rect">
                <a:avLst/>
              </a:prstGeom>
              <a:blipFill rotWithShape="1">
                <a:blip r:embed="rId23"/>
                <a:stretch>
                  <a:fillRect t="-6494" r="-16346"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2877343" y="4477742"/>
                <a:ext cx="652486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343" y="4477742"/>
                <a:ext cx="652486" cy="470835"/>
              </a:xfrm>
              <a:prstGeom prst="rect">
                <a:avLst/>
              </a:prstGeom>
              <a:blipFill rotWithShape="1">
                <a:blip r:embed="rId24"/>
                <a:stretch>
                  <a:fillRect t="-6494" r="-16822" b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023150" y="5326729"/>
                <a:ext cx="2675028" cy="586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h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h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150" y="5326729"/>
                <a:ext cx="2675028" cy="586122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533400"/>
            <a:ext cx="5822315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spc="5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–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" algn="ctr">
              <a:lnSpc>
                <a:spcPct val="100000"/>
              </a:lnSpc>
              <a:spcBef>
                <a:spcPts val="60"/>
              </a:spcBef>
            </a:pPr>
            <a:r>
              <a:rPr spc="-5" dirty="0" err="1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Tomasi</a:t>
            </a:r>
            <a:r>
              <a:rPr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&amp; </a:t>
            </a:r>
            <a:r>
              <a:rPr spc="-5" dirty="0" err="1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Kanade</a:t>
            </a:r>
            <a:r>
              <a:rPr lang="zh-CN" altLang="en-US" spc="-4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算法</a:t>
            </a:r>
            <a:endParaRPr spc="-5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0200" y="2247901"/>
            <a:ext cx="5669915" cy="65235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dirty="0">
                <a:latin typeface="Arial Unicode MS"/>
                <a:cs typeface="Arial Unicode MS"/>
              </a:rPr>
              <a:t>C. </a:t>
            </a:r>
            <a:r>
              <a:rPr sz="1400" spc="-50" dirty="0">
                <a:latin typeface="Arial Unicode MS"/>
                <a:cs typeface="Arial Unicode MS"/>
              </a:rPr>
              <a:t>Tomasi </a:t>
            </a:r>
            <a:r>
              <a:rPr sz="1400" spc="25" dirty="0">
                <a:latin typeface="Arial Unicode MS"/>
                <a:cs typeface="Arial Unicode MS"/>
              </a:rPr>
              <a:t>and </a:t>
            </a:r>
            <a:r>
              <a:rPr sz="1400" spc="-95" dirty="0">
                <a:latin typeface="Arial Unicode MS"/>
                <a:cs typeface="Arial Unicode MS"/>
              </a:rPr>
              <a:t>T. </a:t>
            </a:r>
            <a:r>
              <a:rPr sz="1400" spc="0" dirty="0">
                <a:latin typeface="Arial Unicode MS"/>
                <a:cs typeface="Arial Unicode MS"/>
              </a:rPr>
              <a:t>Kanade</a:t>
            </a:r>
            <a:r>
              <a:rPr sz="1400" u="sng" spc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Shape </a:t>
            </a:r>
            <a:r>
              <a:rPr sz="1400" u="sng" spc="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and </a:t>
            </a:r>
            <a:r>
              <a:rPr sz="14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motion </a:t>
            </a:r>
            <a:r>
              <a:rPr sz="14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from image </a:t>
            </a:r>
            <a:r>
              <a:rPr sz="1400" u="sng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streams </a:t>
            </a:r>
            <a:r>
              <a:rPr sz="14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under </a:t>
            </a:r>
            <a:r>
              <a:rPr sz="1400" u="sng" spc="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orthography: </a:t>
            </a:r>
            <a:r>
              <a:rPr sz="1400" u="sng" spc="1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A </a:t>
            </a:r>
            <a:r>
              <a:rPr sz="1400" u="sng" spc="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factorization  </a:t>
            </a:r>
            <a:r>
              <a:rPr sz="14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method.</a:t>
            </a:r>
            <a:r>
              <a:rPr sz="1400" spc="5" dirty="0">
                <a:solidFill>
                  <a:srgbClr val="0000FF"/>
                </a:solidFill>
                <a:latin typeface="Arial Unicode MS"/>
                <a:cs typeface="Arial Unicode MS"/>
              </a:rPr>
              <a:t> </a:t>
            </a:r>
            <a:r>
              <a:rPr sz="1400" i="1" spc="-20" dirty="0">
                <a:latin typeface="Arial"/>
                <a:cs typeface="Arial"/>
              </a:rPr>
              <a:t>IJCV</a:t>
            </a:r>
            <a:r>
              <a:rPr sz="1400" spc="-20" dirty="0">
                <a:latin typeface="Arial Unicode MS"/>
                <a:cs typeface="Arial Unicode MS"/>
              </a:rPr>
              <a:t>, </a:t>
            </a:r>
            <a:r>
              <a:rPr sz="1400" spc="25" dirty="0">
                <a:latin typeface="Arial Unicode MS"/>
                <a:cs typeface="Arial Unicode MS"/>
              </a:rPr>
              <a:t>9(2):137-154, November</a:t>
            </a:r>
            <a:r>
              <a:rPr sz="1400" spc="175" dirty="0">
                <a:latin typeface="Arial Unicode MS"/>
                <a:cs typeface="Arial Unicode MS"/>
              </a:rPr>
              <a:t> </a:t>
            </a:r>
            <a:r>
              <a:rPr sz="1400" spc="50" dirty="0">
                <a:latin typeface="Arial Unicode MS"/>
                <a:cs typeface="Arial Unicode MS"/>
              </a:rPr>
              <a:t>1992.</a:t>
            </a:r>
            <a:endParaRPr sz="1400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0200" y="3137705"/>
            <a:ext cx="279209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100"/>
              </a:spcBef>
              <a:buChar char="•"/>
              <a:tabLst>
                <a:tab pos="390525" algn="l"/>
              </a:tabLst>
            </a:pPr>
            <a:r>
              <a:rPr lang="zh-CN" altLang="en-US" sz="2400" spc="5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数据中心化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90525" indent="-377825">
              <a:lnSpc>
                <a:spcPct val="100000"/>
              </a:lnSpc>
              <a:spcBef>
                <a:spcPts val="5"/>
              </a:spcBef>
              <a:buChar char="•"/>
              <a:tabLst>
                <a:tab pos="390525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因式分解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1646745"/>
            <a:ext cx="7645400" cy="15132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444500" indent="-431800">
              <a:lnSpc>
                <a:spcPct val="100000"/>
              </a:lnSpc>
              <a:spcBef>
                <a:spcPts val="1060"/>
              </a:spcBef>
              <a:buChar char="•"/>
              <a:tabLst>
                <a:tab pos="444500" algn="l"/>
              </a:tabLst>
            </a:pPr>
            <a:r>
              <a:rPr lang="zh-CN" altLang="en-US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 </a:t>
            </a:r>
            <a:r>
              <a:rPr lang="en-US" altLang="zh-CN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通过基本矩阵</a:t>
            </a:r>
            <a:r>
              <a:rPr lang="en-US" altLang="zh-CN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</a:p>
          <a:p>
            <a:pPr marL="444500" indent="-431800">
              <a:lnSpc>
                <a:spcPct val="100000"/>
              </a:lnSpc>
              <a:spcBef>
                <a:spcPts val="1060"/>
              </a:spcBef>
              <a:buChar char="•"/>
              <a:tabLst>
                <a:tab pos="444500" algn="l"/>
              </a:tabLst>
            </a:pPr>
            <a:endParaRPr lang="en-US" altLang="zh-CN" sz="2400" spc="9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44500" indent="-431800">
              <a:lnSpc>
                <a:spcPct val="100000"/>
              </a:lnSpc>
              <a:spcBef>
                <a:spcPts val="960"/>
              </a:spcBef>
              <a:buChar char="•"/>
              <a:tabLst>
                <a:tab pos="444500" algn="l"/>
              </a:tabLst>
            </a:pP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因式分解法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通过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SVD)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3838139"/>
            <a:ext cx="8458200" cy="39818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599440" indent="-431800">
              <a:lnSpc>
                <a:spcPct val="100000"/>
              </a:lnSpc>
              <a:spcBef>
                <a:spcPts val="225"/>
              </a:spcBef>
              <a:buChar char="•"/>
              <a:tabLst>
                <a:tab pos="59944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捆绑调整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540" y="195453"/>
            <a:ext cx="6856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运动恢复结构算法</a:t>
            </a:r>
            <a:endParaRPr spc="4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1700952"/>
            <a:ext cx="7695565" cy="1921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har char="•"/>
              <a:tabLst>
                <a:tab pos="271780" algn="l"/>
              </a:tabLst>
            </a:pPr>
            <a:r>
              <a:rPr lang="zh-CN" altLang="en-US" sz="2400" spc="-2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因式分解法假定所有点都是可见的。在以下情况下不正确：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1185545" lvl="1" indent="-258445">
              <a:lnSpc>
                <a:spcPct val="100000"/>
              </a:lnSpc>
              <a:spcBef>
                <a:spcPts val="10"/>
              </a:spcBef>
              <a:buChar char="•"/>
              <a:tabLst>
                <a:tab pos="1186180" algn="l"/>
              </a:tabLst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出现遮挡</a:t>
            </a:r>
            <a:endParaRPr lang="en-US" altLang="zh-CN" sz="2400" spc="-5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1185545" lvl="1" indent="-258445">
              <a:lnSpc>
                <a:spcPct val="100000"/>
              </a:lnSpc>
              <a:spcBef>
                <a:spcPts val="10"/>
              </a:spcBef>
              <a:buChar char="•"/>
              <a:tabLst>
                <a:tab pos="1186180" algn="l"/>
              </a:tabLst>
            </a:pPr>
            <a:r>
              <a:rPr lang="zh-CN" altLang="en-US" sz="2400" spc="-2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建立对应点关系失败</a:t>
            </a:r>
            <a:r>
              <a:rPr lang="en-US" altLang="zh-CN" sz="2400" spc="-2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	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  <a:p>
            <a:pPr marL="12700">
              <a:lnSpc>
                <a:spcPct val="100000"/>
              </a:lnSpc>
              <a:buChar char="•"/>
              <a:tabLst>
                <a:tab pos="271780" algn="l"/>
              </a:tabLst>
            </a:pPr>
            <a:r>
              <a:rPr lang="en-US" altLang="zh-CN" sz="24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2</a:t>
            </a: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个视图的代数方法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40" y="151574"/>
            <a:ext cx="81597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目前方法的局限性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45824"/>
            <a:ext cx="7476490" cy="184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捆绑约束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55600" indent="-342900">
              <a:lnSpc>
                <a:spcPct val="100000"/>
              </a:lnSpc>
              <a:spcBef>
                <a:spcPts val="21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提取结构和运动的非线性方法</a:t>
            </a:r>
            <a:endParaRPr lang="en-US" altLang="zh-CN" sz="2400" spc="3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55600" indent="-342900">
              <a:lnSpc>
                <a:spcPct val="100000"/>
              </a:lnSpc>
              <a:spcBef>
                <a:spcPts val="21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最小化重投影误差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71365" y="6441249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O</a:t>
            </a:r>
            <a:r>
              <a:rPr sz="1800" baseline="-20833" dirty="0">
                <a:latin typeface="Times New Roman"/>
                <a:cs typeface="Times New Roman"/>
              </a:rPr>
              <a:t>2</a:t>
            </a:r>
            <a:endParaRPr sz="1800" baseline="-20833">
              <a:latin typeface="Times New Roman"/>
              <a:cs typeface="Times New Roman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246312" y="2996374"/>
            <a:ext cx="4820286" cy="3544126"/>
            <a:chOff x="2246312" y="2996374"/>
            <a:chExt cx="4820286" cy="3544126"/>
          </a:xfrm>
        </p:grpSpPr>
        <p:sp>
          <p:nvSpPr>
            <p:cNvPr id="8" name="object 8"/>
            <p:cNvSpPr/>
            <p:nvPr/>
          </p:nvSpPr>
          <p:spPr>
            <a:xfrm>
              <a:off x="2463800" y="3305175"/>
              <a:ext cx="1713230" cy="2291080"/>
            </a:xfrm>
            <a:custGeom>
              <a:avLst/>
              <a:gdLst/>
              <a:ahLst/>
              <a:cxnLst/>
              <a:rect l="l" t="t" r="r" b="b"/>
              <a:pathLst>
                <a:path w="1713229" h="2291079">
                  <a:moveTo>
                    <a:pt x="0" y="2290763"/>
                  </a:moveTo>
                  <a:lnTo>
                    <a:pt x="171291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76712" y="3305175"/>
              <a:ext cx="313055" cy="3200400"/>
            </a:xfrm>
            <a:custGeom>
              <a:avLst/>
              <a:gdLst/>
              <a:ahLst/>
              <a:cxnLst/>
              <a:rect l="l" t="t" r="r" b="b"/>
              <a:pathLst>
                <a:path w="313054" h="3200400">
                  <a:moveTo>
                    <a:pt x="312737" y="32004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76712" y="3305175"/>
              <a:ext cx="2492375" cy="2781300"/>
            </a:xfrm>
            <a:custGeom>
              <a:avLst/>
              <a:gdLst/>
              <a:ahLst/>
              <a:cxnLst/>
              <a:rect l="l" t="t" r="r" b="b"/>
              <a:pathLst>
                <a:path w="2492375" h="2781300">
                  <a:moveTo>
                    <a:pt x="2492375" y="27813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70312" y="5311775"/>
              <a:ext cx="1295400" cy="871855"/>
            </a:xfrm>
            <a:custGeom>
              <a:avLst/>
              <a:gdLst/>
              <a:ahLst/>
              <a:cxnLst/>
              <a:rect l="l" t="t" r="r" b="b"/>
              <a:pathLst>
                <a:path w="1295400" h="871854">
                  <a:moveTo>
                    <a:pt x="0" y="0"/>
                  </a:moveTo>
                  <a:lnTo>
                    <a:pt x="1295400" y="0"/>
                  </a:lnTo>
                  <a:lnTo>
                    <a:pt x="1295400" y="871538"/>
                  </a:lnTo>
                  <a:lnTo>
                    <a:pt x="0" y="87153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46312" y="4549775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1143000" y="1143000"/>
                  </a:moveTo>
                  <a:lnTo>
                    <a:pt x="0" y="857250"/>
                  </a:lnTo>
                  <a:lnTo>
                    <a:pt x="0" y="0"/>
                  </a:lnTo>
                  <a:lnTo>
                    <a:pt x="1143000" y="285750"/>
                  </a:lnTo>
                  <a:lnTo>
                    <a:pt x="1143000" y="1143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46712" y="4778375"/>
              <a:ext cx="1143000" cy="1135380"/>
            </a:xfrm>
            <a:custGeom>
              <a:avLst/>
              <a:gdLst/>
              <a:ahLst/>
              <a:cxnLst/>
              <a:rect l="l" t="t" r="r" b="b"/>
              <a:pathLst>
                <a:path w="1143000" h="1135379">
                  <a:moveTo>
                    <a:pt x="0" y="1135063"/>
                  </a:moveTo>
                  <a:lnTo>
                    <a:pt x="1143000" y="851296"/>
                  </a:lnTo>
                  <a:lnTo>
                    <a:pt x="1143000" y="0"/>
                  </a:lnTo>
                  <a:lnTo>
                    <a:pt x="0" y="283765"/>
                  </a:lnTo>
                  <a:lnTo>
                    <a:pt x="0" y="113506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06862" y="3289305"/>
              <a:ext cx="148178" cy="1552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35275" y="4994275"/>
              <a:ext cx="84137" cy="87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67212" y="5610225"/>
              <a:ext cx="84138" cy="87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24550" y="5253037"/>
              <a:ext cx="84137" cy="873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3010853" y="5085017"/>
              <a:ext cx="2584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700" b="1" baseline="13888" dirty="0">
                  <a:latin typeface="Times New Roman"/>
                  <a:cs typeface="Times New Roman"/>
                </a:rPr>
                <a:t>x</a:t>
              </a:r>
              <a:r>
                <a:rPr sz="1200" dirty="0">
                  <a:latin typeface="Times New Roman"/>
                  <a:cs typeface="Times New Roman"/>
                </a:rPr>
                <a:t>1</a:t>
              </a:r>
              <a:r>
                <a:rPr sz="1200" i="1" dirty="0">
                  <a:latin typeface="Times New Roman"/>
                  <a:cs typeface="Times New Roman"/>
                </a:rPr>
                <a:t>j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4574540" y="5618417"/>
              <a:ext cx="2584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700" b="1" baseline="13888" dirty="0">
                  <a:latin typeface="Times New Roman"/>
                  <a:cs typeface="Times New Roman"/>
                </a:rPr>
                <a:t>x</a:t>
              </a:r>
              <a:r>
                <a:rPr sz="1200" dirty="0">
                  <a:latin typeface="Times New Roman"/>
                  <a:cs typeface="Times New Roman"/>
                </a:rPr>
                <a:t>2</a:t>
              </a:r>
              <a:r>
                <a:rPr sz="1200" i="1" dirty="0">
                  <a:latin typeface="Times New Roman"/>
                  <a:cs typeface="Times New Roman"/>
                </a:rPr>
                <a:t>j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6135053" y="5010403"/>
              <a:ext cx="30162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700" b="1" baseline="13888" dirty="0">
                  <a:latin typeface="Times New Roman"/>
                  <a:cs typeface="Times New Roman"/>
                </a:rPr>
                <a:t>x</a:t>
              </a:r>
              <a:r>
                <a:rPr sz="1200" dirty="0">
                  <a:latin typeface="Times New Roman"/>
                  <a:cs typeface="Times New Roman"/>
                </a:rPr>
                <a:t>m</a:t>
              </a:r>
              <a:r>
                <a:rPr sz="1200" i="1" dirty="0">
                  <a:latin typeface="Times New Roman"/>
                  <a:cs typeface="Times New Roman"/>
                </a:rPr>
                <a:t>j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2246476" y="2996374"/>
              <a:ext cx="15982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1800" spc="-5" dirty="0">
                  <a:latin typeface="Times New Roman"/>
                  <a:cs typeface="Times New Roman"/>
                </a:rPr>
                <a:t>重构点</a:t>
              </a:r>
              <a:r>
                <a:rPr sz="1800" spc="-45" dirty="0">
                  <a:latin typeface="Times New Roman"/>
                  <a:cs typeface="Times New Roman"/>
                </a:rPr>
                <a:t> 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 dirty="0">
                <a:latin typeface="Times New Roman"/>
                <a:cs typeface="Times New Roman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2248853" y="5642737"/>
              <a:ext cx="2794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latin typeface="Times New Roman"/>
                  <a:cs typeface="Times New Roman"/>
                </a:rPr>
                <a:t>O</a:t>
              </a:r>
              <a:r>
                <a:rPr sz="1800" baseline="-20833" dirty="0">
                  <a:latin typeface="Times New Roman"/>
                  <a:cs typeface="Times New Roman"/>
                </a:rPr>
                <a:t>1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6744653" y="6053899"/>
              <a:ext cx="3219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latin typeface="Times New Roman"/>
                  <a:cs typeface="Times New Roman"/>
                </a:rPr>
                <a:t>O</a:t>
              </a:r>
              <a:r>
                <a:rPr sz="1800" baseline="-20833" dirty="0">
                  <a:latin typeface="Times New Roman"/>
                  <a:cs typeface="Times New Roman"/>
                </a:rPr>
                <a:t>m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478087" y="3352800"/>
              <a:ext cx="2170430" cy="2256155"/>
            </a:xfrm>
            <a:custGeom>
              <a:avLst/>
              <a:gdLst/>
              <a:ahLst/>
              <a:cxnLst/>
              <a:rect l="l" t="t" r="r" b="b"/>
              <a:pathLst>
                <a:path w="2170429" h="2256154">
                  <a:moveTo>
                    <a:pt x="0" y="2255838"/>
                  </a:moveTo>
                  <a:lnTo>
                    <a:pt x="2170112" y="0"/>
                  </a:lnTo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95800" y="3354387"/>
              <a:ext cx="65405" cy="3111500"/>
            </a:xfrm>
            <a:custGeom>
              <a:avLst/>
              <a:gdLst/>
              <a:ahLst/>
              <a:cxnLst/>
              <a:rect l="l" t="t" r="r" b="b"/>
              <a:pathLst>
                <a:path w="65404" h="3111500">
                  <a:moveTo>
                    <a:pt x="0" y="3111500"/>
                  </a:moveTo>
                  <a:lnTo>
                    <a:pt x="65088" y="0"/>
                  </a:lnTo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72000" y="3352800"/>
              <a:ext cx="2122805" cy="2717800"/>
            </a:xfrm>
            <a:custGeom>
              <a:avLst/>
              <a:gdLst/>
              <a:ahLst/>
              <a:cxnLst/>
              <a:rect l="l" t="t" r="r" b="b"/>
              <a:pathLst>
                <a:path w="2122804" h="2717800">
                  <a:moveTo>
                    <a:pt x="2122488" y="27178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51550" y="5199062"/>
              <a:ext cx="84137" cy="8731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651625" y="6057900"/>
              <a:ext cx="84137" cy="873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57700" y="6453187"/>
              <a:ext cx="84137" cy="873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33637" y="5553075"/>
              <a:ext cx="84138" cy="87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67225" y="5688012"/>
              <a:ext cx="84137" cy="873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05125" y="5076825"/>
              <a:ext cx="84137" cy="873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2288539" y="4742624"/>
              <a:ext cx="5251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Times New Roman"/>
                  <a:cs typeface="Times New Roman"/>
                </a:rPr>
                <a:t>M</a:t>
              </a:r>
              <a:r>
                <a:rPr sz="1800" baseline="-20833" dirty="0">
                  <a:latin typeface="Times New Roman"/>
                  <a:cs typeface="Times New Roman"/>
                </a:rPr>
                <a:t>1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3812540" y="5504624"/>
              <a:ext cx="5251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Times New Roman"/>
                  <a:cs typeface="Times New Roman"/>
                </a:rPr>
                <a:t>M</a:t>
              </a:r>
              <a:r>
                <a:rPr sz="1800" baseline="-20833" dirty="0">
                  <a:latin typeface="Times New Roman"/>
                  <a:cs typeface="Times New Roman"/>
                </a:rPr>
                <a:t>2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5488940" y="5337938"/>
              <a:ext cx="56832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Times New Roman"/>
                  <a:cs typeface="Times New Roman"/>
                </a:rPr>
                <a:t>M</a:t>
              </a:r>
              <a:r>
                <a:rPr sz="1800" baseline="-20833" dirty="0">
                  <a:latin typeface="Times New Roman"/>
                  <a:cs typeface="Times New Roman"/>
                </a:rPr>
                <a:t>m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476750" y="3333750"/>
              <a:ext cx="190500" cy="1905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4726940" y="3148774"/>
              <a:ext cx="14268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1800" dirty="0">
                  <a:latin typeface="Times New Roman"/>
                  <a:cs typeface="Times New Roman"/>
                </a:rPr>
                <a:t>真实值</a:t>
              </a:r>
              <a:r>
                <a:rPr sz="1800" b="1" dirty="0" err="1">
                  <a:latin typeface="Times New Roman"/>
                  <a:cs typeface="Times New Roman"/>
                </a:rPr>
                <a:t>X</a:t>
              </a:r>
              <a:r>
                <a:rPr sz="1800" i="1" baseline="-20833" dirty="0" err="1">
                  <a:latin typeface="Times New Roman"/>
                  <a:cs typeface="Times New Roman"/>
                </a:rPr>
                <a:t>j</a:t>
              </a:r>
              <a:endParaRPr sz="1800" baseline="-20833" dirty="0">
                <a:latin typeface="Times New Roman"/>
                <a:cs typeface="Times New Roman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02470" y="1897553"/>
                <a:ext cx="4356962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𝐷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  <m:sup/>
                                  </m:sSubSup>
                                  <m:sSubSup>
                                    <m:sSubSup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70" y="1897553"/>
                <a:ext cx="4356962" cy="114236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61875" y="2057400"/>
            <a:ext cx="177165" cy="652145"/>
          </a:xfrm>
          <a:custGeom>
            <a:avLst/>
            <a:gdLst/>
            <a:ahLst/>
            <a:cxnLst/>
            <a:rect l="l" t="t" r="r" b="b"/>
            <a:pathLst>
              <a:path w="177164" h="652144">
                <a:moveTo>
                  <a:pt x="42241" y="75279"/>
                </a:moveTo>
                <a:lnTo>
                  <a:pt x="32459" y="75279"/>
                </a:lnTo>
                <a:lnTo>
                  <a:pt x="167487" y="651960"/>
                </a:lnTo>
                <a:lnTo>
                  <a:pt x="176761" y="649789"/>
                </a:lnTo>
                <a:lnTo>
                  <a:pt x="42241" y="75279"/>
                </a:lnTo>
                <a:close/>
              </a:path>
              <a:path w="177164" h="652144">
                <a:moveTo>
                  <a:pt x="19724" y="0"/>
                </a:moveTo>
                <a:lnTo>
                  <a:pt x="0" y="82878"/>
                </a:lnTo>
                <a:lnTo>
                  <a:pt x="32459" y="75279"/>
                </a:lnTo>
                <a:lnTo>
                  <a:pt x="42241" y="75279"/>
                </a:lnTo>
                <a:lnTo>
                  <a:pt x="41733" y="73107"/>
                </a:lnTo>
                <a:lnTo>
                  <a:pt x="74193" y="65507"/>
                </a:lnTo>
                <a:lnTo>
                  <a:pt x="197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5452" y="2547306"/>
            <a:ext cx="8042275" cy="39831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2305"/>
              </a:spcBef>
            </a:pPr>
            <a:r>
              <a:rPr lang="en-US" altLang="zh-CN" sz="2400" spc="5" dirty="0">
                <a:latin typeface="Arial Unicode MS"/>
                <a:cs typeface="Arial Unicode MS"/>
              </a:rPr>
              <a:t>D</a:t>
            </a:r>
            <a:r>
              <a:rPr lang="zh-CN" altLang="en-US" sz="2400" spc="-9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是非线性约束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200025" indent="-187325">
              <a:lnSpc>
                <a:spcPts val="3345"/>
              </a:lnSpc>
              <a:spcBef>
                <a:spcPts val="2640"/>
              </a:spcBef>
              <a:buChar char="-"/>
              <a:tabLst>
                <a:tab pos="200025" algn="l"/>
              </a:tabLst>
            </a:pPr>
            <a:r>
              <a:rPr lang="zh-CN" altLang="en-US" sz="2400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牛顿法</a:t>
            </a:r>
            <a:endParaRPr lang="en-US" altLang="zh-CN" sz="2400" spc="8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200025" indent="-187325">
              <a:lnSpc>
                <a:spcPts val="3345"/>
              </a:lnSpc>
              <a:spcBef>
                <a:spcPts val="2640"/>
              </a:spcBef>
              <a:buChar char="-"/>
              <a:tabLst>
                <a:tab pos="200025" algn="l"/>
              </a:tabLst>
            </a:pPr>
            <a:r>
              <a:rPr sz="2400" spc="25" dirty="0" err="1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Levenberg</a:t>
            </a:r>
            <a:r>
              <a:rPr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-Marquardt</a:t>
            </a:r>
            <a:r>
              <a:rPr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算法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7995" indent="-243204">
              <a:lnSpc>
                <a:spcPct val="100000"/>
              </a:lnSpc>
              <a:spcBef>
                <a:spcPts val="414"/>
              </a:spcBef>
              <a:buChar char="•"/>
              <a:tabLst>
                <a:tab pos="468630" algn="l"/>
              </a:tabLst>
            </a:pPr>
            <a:r>
              <a:rPr lang="zh-CN" altLang="en-US" sz="2400" spc="1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从初始解开始迭代</a:t>
            </a:r>
          </a:p>
          <a:p>
            <a:pPr marL="467995" indent="-243204">
              <a:lnSpc>
                <a:spcPct val="100000"/>
              </a:lnSpc>
              <a:spcBef>
                <a:spcPts val="414"/>
              </a:spcBef>
              <a:buChar char="•"/>
              <a:tabLst>
                <a:tab pos="46863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若初始解与实际相距较远，可能会很慢</a:t>
            </a:r>
          </a:p>
          <a:p>
            <a:pPr marL="467995" indent="-243204">
              <a:lnSpc>
                <a:spcPct val="100000"/>
              </a:lnSpc>
              <a:spcBef>
                <a:spcPts val="414"/>
              </a:spcBef>
              <a:buChar char="•"/>
              <a:tabLst>
                <a:tab pos="46863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估计解可能是初始解的函数（由于局部最小值）</a:t>
            </a:r>
          </a:p>
          <a:p>
            <a:pPr marL="467995" indent="-243204">
              <a:lnSpc>
                <a:spcPct val="100000"/>
              </a:lnSpc>
              <a:spcBef>
                <a:spcPts val="5"/>
              </a:spcBef>
              <a:buChar char="•"/>
              <a:tabLst>
                <a:tab pos="468630" algn="l"/>
              </a:tabLst>
            </a:pPr>
            <a:r>
              <a:rPr lang="zh-CN" altLang="en-US" sz="2400" spc="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牛顿法需要计算</a:t>
            </a:r>
            <a:r>
              <a:rPr lang="en-US" altLang="zh-CN" sz="2400" spc="-6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J,</a:t>
            </a:r>
            <a:r>
              <a:rPr lang="zh-CN" altLang="en-US" sz="2400" spc="1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7995" indent="-243204">
              <a:lnSpc>
                <a:spcPct val="100000"/>
              </a:lnSpc>
              <a:spcBef>
                <a:spcPts val="209"/>
              </a:spcBef>
              <a:buSzPct val="112500"/>
              <a:buChar char="•"/>
              <a:tabLst>
                <a:tab pos="468630" algn="l"/>
              </a:tabLst>
            </a:pPr>
            <a:r>
              <a:rPr lang="en-US" altLang="zh-CN" sz="2400" spc="10" dirty="0" err="1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Levenberg</a:t>
            </a:r>
            <a:r>
              <a:rPr lang="en-US" altLang="zh-CN" sz="24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-Marquardt</a:t>
            </a:r>
            <a:r>
              <a:rPr lang="zh-CN" altLang="en-US" sz="24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算法不用计算</a:t>
            </a:r>
            <a:r>
              <a:rPr lang="en-US" altLang="zh-CN" sz="24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1339" y="244665"/>
            <a:ext cx="6007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标定的一般问题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8333" y="1219300"/>
            <a:ext cx="1689735" cy="161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1925"/>
              </a:spcBef>
            </a:pPr>
            <a:endParaRPr lang="en-US" sz="2400" spc="10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11125">
              <a:lnSpc>
                <a:spcPct val="100000"/>
              </a:lnSpc>
              <a:spcBef>
                <a:spcPts val="1925"/>
              </a:spcBef>
            </a:pPr>
            <a:endParaRPr lang="en-US" sz="2400" spc="10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11125">
              <a:lnSpc>
                <a:spcPct val="100000"/>
              </a:lnSpc>
              <a:spcBef>
                <a:spcPts val="1925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参数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67400" y="2057400"/>
            <a:ext cx="309245" cy="460375"/>
          </a:xfrm>
          <a:custGeom>
            <a:avLst/>
            <a:gdLst/>
            <a:ahLst/>
            <a:cxnLst/>
            <a:rect l="l" t="t" r="r" b="b"/>
            <a:pathLst>
              <a:path w="309245" h="460375">
                <a:moveTo>
                  <a:pt x="49752" y="66043"/>
                </a:moveTo>
                <a:lnTo>
                  <a:pt x="38305" y="66043"/>
                </a:lnTo>
                <a:lnTo>
                  <a:pt x="300837" y="459841"/>
                </a:lnTo>
                <a:lnTo>
                  <a:pt x="308762" y="454558"/>
                </a:lnTo>
                <a:lnTo>
                  <a:pt x="49752" y="66043"/>
                </a:lnTo>
                <a:close/>
              </a:path>
              <a:path w="309245" h="460375">
                <a:moveTo>
                  <a:pt x="0" y="0"/>
                </a:moveTo>
                <a:lnTo>
                  <a:pt x="10567" y="84536"/>
                </a:lnTo>
                <a:lnTo>
                  <a:pt x="38305" y="66043"/>
                </a:lnTo>
                <a:lnTo>
                  <a:pt x="49752" y="66043"/>
                </a:lnTo>
                <a:lnTo>
                  <a:pt x="46230" y="60760"/>
                </a:lnTo>
                <a:lnTo>
                  <a:pt x="73969" y="422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71371" y="1145223"/>
                <a:ext cx="4356962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𝐷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  <m:sup/>
                                  </m:sSubSup>
                                  <m:sSubSup>
                                    <m:sSubSup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371" y="1145223"/>
                <a:ext cx="4356962" cy="114236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869287" y="2690734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测量值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916" y="1219200"/>
            <a:ext cx="6781800" cy="48141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3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542925" algn="l"/>
              </a:tabLst>
            </a:pPr>
            <a:r>
              <a:rPr lang="zh-CN" altLang="en-US" sz="2400" spc="25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优势</a:t>
            </a:r>
            <a:endParaRPr lang="en-US" altLang="zh-CN" sz="2400" spc="25" dirty="0">
              <a:solidFill>
                <a:srgbClr val="CC3300"/>
              </a:solidFill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spcBef>
                <a:spcPts val="5"/>
              </a:spcBef>
              <a:buChar char="•"/>
              <a:tabLst>
                <a:tab pos="946150" algn="l"/>
              </a:tabLst>
            </a:pPr>
            <a:endParaRPr lang="zh-CN" altLang="en-US" sz="2400" spc="3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spcBef>
                <a:spcPts val="5"/>
              </a:spcBef>
              <a:buChar char="•"/>
              <a:tabLst>
                <a:tab pos="946150" algn="l"/>
              </a:tabLst>
            </a:pP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处理大量视图</a:t>
            </a:r>
          </a:p>
          <a:p>
            <a:pPr marL="946150" lvl="1" indent="-323850">
              <a:lnSpc>
                <a:spcPts val="2875"/>
              </a:lnSpc>
              <a:spcBef>
                <a:spcPts val="5"/>
              </a:spcBef>
              <a:buChar char="•"/>
              <a:tabLst>
                <a:tab pos="946150" algn="l"/>
              </a:tabLst>
            </a:pP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处理丢失的数据</a:t>
            </a:r>
            <a:endParaRPr lang="en-US" altLang="zh-CN" sz="2400" spc="3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spcBef>
                <a:spcPts val="5"/>
              </a:spcBef>
              <a:buChar char="•"/>
              <a:tabLst>
                <a:tab pos="946150" algn="l"/>
              </a:tabLst>
            </a:pPr>
            <a:endParaRPr lang="en-US" altLang="zh-CN" sz="2400" spc="7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622300" indent="-45720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542925" algn="l"/>
              </a:tabLst>
            </a:pPr>
            <a:r>
              <a:rPr lang="zh-CN" altLang="en-US" sz="2400" spc="-30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局限性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buChar char="•"/>
              <a:tabLst>
                <a:tab pos="946150" algn="l"/>
              </a:tabLst>
            </a:pPr>
            <a:endParaRPr lang="en-US" sz="2400" spc="7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buChar char="•"/>
              <a:tabLst>
                <a:tab pos="946150" algn="l"/>
              </a:tabLst>
            </a:pP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最大最小化问题（参数随着视图数量的增长而增长）</a:t>
            </a:r>
            <a:endParaRPr lang="en-US" altLang="zh-CN" sz="2400" spc="7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buChar char="•"/>
              <a:tabLst>
                <a:tab pos="946150" algn="l"/>
              </a:tabLst>
            </a:pP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需要良好的初始条件</a:t>
            </a:r>
          </a:p>
          <a:p>
            <a:pPr marL="946150" lvl="1" indent="-323850">
              <a:lnSpc>
                <a:spcPts val="2875"/>
              </a:lnSpc>
              <a:buFontTx/>
              <a:buChar char="•"/>
              <a:tabLst>
                <a:tab pos="946150" algn="l"/>
              </a:tabLst>
            </a:pP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用作</a:t>
            </a:r>
            <a:r>
              <a:rPr lang="en-US" altLang="zh-CN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SFM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的最后一步（</a:t>
            </a:r>
            <a:r>
              <a:rPr lang="en-US" altLang="zh-CN" sz="2400" spc="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i.e.,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在分解或代数方法之后）</a:t>
            </a:r>
          </a:p>
          <a:p>
            <a:pPr marL="946150" lvl="1" indent="-323850">
              <a:lnSpc>
                <a:spcPts val="2875"/>
              </a:lnSpc>
              <a:buChar char="•"/>
              <a:tabLst>
                <a:tab pos="946150" algn="l"/>
              </a:tabLst>
            </a:pP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分解或代数方法为优化问题提供了初始解</a:t>
            </a:r>
            <a:endParaRPr lang="en-US" altLang="zh-CN" sz="2400" spc="7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3339" y="145824"/>
            <a:ext cx="357695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捆绑调整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82540" y="6464843"/>
            <a:ext cx="11899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r>
              <a:rPr sz="17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501574"/>
            <a:ext cx="1477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Silvio Savarese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6837" y="6441249"/>
            <a:ext cx="8883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FFFFFF"/>
                </a:solidFill>
                <a:latin typeface="Arial Unicode MS"/>
                <a:cs typeface="Arial Unicode MS"/>
              </a:rPr>
              <a:t>3</a:t>
            </a:r>
            <a:r>
              <a:rPr sz="1600" spc="90" dirty="0">
                <a:solidFill>
                  <a:srgbClr val="FFFFFF"/>
                </a:solidFill>
                <a:latin typeface="Arial Unicode MS"/>
                <a:cs typeface="Arial Unicode MS"/>
              </a:rPr>
              <a:t>1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35" dirty="0">
                <a:solidFill>
                  <a:srgbClr val="FFFFFF"/>
                </a:solidFill>
                <a:latin typeface="Arial Unicode MS"/>
                <a:cs typeface="Arial Unicode MS"/>
              </a:rPr>
              <a:t>J</a:t>
            </a:r>
            <a:r>
              <a:rPr sz="1600" spc="-40" dirty="0">
                <a:solidFill>
                  <a:srgbClr val="FFFFFF"/>
                </a:solidFill>
                <a:latin typeface="Arial Unicode MS"/>
                <a:cs typeface="Arial Unicode MS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Arial Unicode MS"/>
                <a:cs typeface="Arial Unicode MS"/>
              </a:rPr>
              <a:t>n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25" dirty="0">
                <a:solidFill>
                  <a:srgbClr val="FFFFFF"/>
                </a:solidFill>
                <a:latin typeface="Arial Unicode MS"/>
                <a:cs typeface="Arial Unicode MS"/>
              </a:rPr>
              <a:t>18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49954" y="179033"/>
            <a:ext cx="2133600" cy="2717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5801"/>
            <a:ext cx="28968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latin typeface="黑体" panose="02010609060101010101" pitchFamily="49" charset="-122"/>
                <a:ea typeface="黑体" panose="02010609060101010101" pitchFamily="49" charset="-122"/>
              </a:rPr>
              <a:t>Lecture</a:t>
            </a:r>
            <a:r>
              <a:rPr sz="4800" spc="-8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sz="4800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535940" y="1528647"/>
            <a:ext cx="5860415" cy="3169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800" spc="-10" dirty="0">
                <a:latin typeface="黑体" panose="02010609060101010101" pitchFamily="49" charset="-122"/>
                <a:ea typeface="黑体" panose="02010609060101010101" pitchFamily="49" charset="-122"/>
              </a:rPr>
              <a:t>多视图几何</a:t>
            </a:r>
            <a:endParaRPr sz="4800" spc="-1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spcBef>
                <a:spcPts val="4180"/>
              </a:spcBef>
              <a:buChar char="•"/>
              <a:tabLst>
                <a:tab pos="450850" algn="l"/>
              </a:tabLst>
            </a:pPr>
            <a:r>
              <a:rPr lang="en-US" altLang="zh-CN" sz="2400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  <a:r>
              <a:rPr lang="zh-CN" altLang="en-US" sz="2400" spc="-15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仿射</a:t>
            </a:r>
            <a:r>
              <a:rPr lang="en-US" altLang="zh-CN" sz="2400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</a:p>
          <a:p>
            <a:pPr marL="450850" indent="-285750">
              <a:lnSpc>
                <a:spcPts val="3835"/>
              </a:lnSpc>
              <a:buFontTx/>
              <a:buChar char="•"/>
              <a:tabLst>
                <a:tab pos="450850" algn="l"/>
              </a:tabLst>
            </a:pPr>
            <a:r>
              <a:rPr lang="zh-CN" altLang="en-US" sz="2400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透视</a:t>
            </a:r>
            <a:r>
              <a:rPr lang="en-US" altLang="zh-CN" sz="2400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</a:t>
            </a:r>
            <a:endParaRPr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1789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60999" y="4754430"/>
            <a:ext cx="30918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 Unicode MS"/>
                <a:cs typeface="Arial Unicode MS"/>
              </a:rPr>
              <a:t>Courtesy </a:t>
            </a:r>
            <a:r>
              <a:rPr sz="1100" spc="30" dirty="0">
                <a:latin typeface="Arial Unicode MS"/>
                <a:cs typeface="Arial Unicode MS"/>
              </a:rPr>
              <a:t>of </a:t>
            </a:r>
            <a:r>
              <a:rPr sz="1100" spc="50" dirty="0">
                <a:latin typeface="Arial Unicode MS"/>
                <a:cs typeface="Arial Unicode MS"/>
              </a:rPr>
              <a:t>Oxford </a:t>
            </a:r>
            <a:r>
              <a:rPr sz="1100" b="1" spc="55" dirty="0">
                <a:latin typeface="Arial"/>
                <a:cs typeface="Arial"/>
              </a:rPr>
              <a:t>Visual </a:t>
            </a:r>
            <a:r>
              <a:rPr sz="1100" b="1" spc="90" dirty="0">
                <a:latin typeface="Arial"/>
                <a:cs typeface="Arial"/>
              </a:rPr>
              <a:t>Geometry</a:t>
            </a:r>
            <a:r>
              <a:rPr sz="1100" b="1" spc="80" dirty="0">
                <a:latin typeface="Arial"/>
                <a:cs typeface="Arial"/>
              </a:rPr>
              <a:t> 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8704" y="0"/>
            <a:ext cx="5487035" cy="623569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691639" marR="5080" indent="-1679575" algn="ctr">
              <a:lnSpc>
                <a:spcPts val="5270"/>
              </a:lnSpc>
              <a:spcBef>
                <a:spcPts val="280"/>
              </a:spcBef>
            </a:pPr>
            <a:r>
              <a:rPr lang="zh-CN" altLang="en-US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运动恢复结构问题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48200" y="1524000"/>
            <a:ext cx="4233332" cy="317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619" y="1524000"/>
            <a:ext cx="4233332" cy="317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76946" y="5085628"/>
            <a:ext cx="143129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Levoy 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</a:t>
            </a:r>
            <a:r>
              <a:rPr sz="1000" spc="100" dirty="0">
                <a:solidFill>
                  <a:srgbClr val="7F7F7F"/>
                </a:solidFill>
                <a:latin typeface="Arial Unicode MS"/>
                <a:cs typeface="Arial Unicode MS"/>
              </a:rPr>
              <a:t>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00</a:t>
            </a:r>
            <a:endParaRPr sz="1000">
              <a:latin typeface="Arial Unicode MS"/>
              <a:cs typeface="Arial Unicode MS"/>
            </a:endParaRPr>
          </a:p>
          <a:p>
            <a:pPr marL="12700" marR="5080">
              <a:lnSpc>
                <a:spcPct val="100000"/>
              </a:lnSpc>
            </a:pPr>
            <a:r>
              <a:rPr sz="1000" spc="15" dirty="0">
                <a:solidFill>
                  <a:srgbClr val="7F7F7F"/>
                </a:solidFill>
                <a:latin typeface="Arial Unicode MS"/>
                <a:cs typeface="Arial Unicode MS"/>
              </a:rPr>
              <a:t>Hartley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Zisserman,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00  </a:t>
            </a:r>
            <a:r>
              <a:rPr sz="1000" spc="5" dirty="0">
                <a:solidFill>
                  <a:srgbClr val="7F7F7F"/>
                </a:solidFill>
                <a:latin typeface="Arial Unicode MS"/>
                <a:cs typeface="Arial Unicode MS"/>
              </a:rPr>
              <a:t>Dellaert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00 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Rusinkiewic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02  </a:t>
            </a:r>
            <a:r>
              <a:rPr sz="1000" spc="5" dirty="0">
                <a:solidFill>
                  <a:srgbClr val="7F7F7F"/>
                </a:solidFill>
                <a:latin typeface="Arial Unicode MS"/>
                <a:cs typeface="Arial Unicode MS"/>
              </a:rPr>
              <a:t>Nistér,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 04</a:t>
            </a:r>
            <a:endParaRPr sz="1000">
              <a:latin typeface="Arial Unicode MS"/>
              <a:cs typeface="Arial Unicode MS"/>
            </a:endParaRPr>
          </a:p>
          <a:p>
            <a:pPr marL="12700" marR="71755">
              <a:lnSpc>
                <a:spcPct val="100000"/>
              </a:lnSpc>
            </a:pPr>
            <a:r>
              <a:rPr sz="1000" spc="0" dirty="0">
                <a:solidFill>
                  <a:srgbClr val="7F7F7F"/>
                </a:solidFill>
                <a:latin typeface="Arial Unicode MS"/>
                <a:cs typeface="Arial Unicode MS"/>
              </a:rPr>
              <a:t>Brown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Lowe,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04  </a:t>
            </a:r>
            <a:r>
              <a:rPr sz="1000" dirty="0">
                <a:solidFill>
                  <a:srgbClr val="7F7F7F"/>
                </a:solidFill>
                <a:latin typeface="Arial Unicode MS"/>
                <a:cs typeface="Arial Unicode MS"/>
              </a:rPr>
              <a:t>Schindler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04 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Lourakis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15" dirty="0">
                <a:solidFill>
                  <a:srgbClr val="7F7F7F"/>
                </a:solidFill>
                <a:latin typeface="Arial Unicode MS"/>
                <a:cs typeface="Arial Unicode MS"/>
              </a:rPr>
              <a:t>Argyros,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04  </a:t>
            </a:r>
            <a:r>
              <a:rPr sz="1000" spc="10" dirty="0">
                <a:solidFill>
                  <a:srgbClr val="7F7F7F"/>
                </a:solidFill>
                <a:latin typeface="Arial Unicode MS"/>
                <a:cs typeface="Arial Unicode MS"/>
              </a:rPr>
              <a:t>Colombo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</a:t>
            </a:r>
            <a:r>
              <a:rPr sz="1000" spc="75" dirty="0">
                <a:solidFill>
                  <a:srgbClr val="7F7F7F"/>
                </a:solidFill>
                <a:latin typeface="Arial Unicode MS"/>
                <a:cs typeface="Arial Unicode MS"/>
              </a:rPr>
              <a:t>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05</a:t>
            </a:r>
            <a:endParaRPr sz="10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5354" y="5181999"/>
            <a:ext cx="162560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10" dirty="0">
                <a:solidFill>
                  <a:srgbClr val="7F7F7F"/>
                </a:solidFill>
                <a:latin typeface="Arial Unicode MS"/>
                <a:cs typeface="Arial Unicode MS"/>
              </a:rPr>
              <a:t>Golparvar-Fard,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 </a:t>
            </a:r>
            <a:r>
              <a:rPr sz="1000" spc="-30" dirty="0">
                <a:solidFill>
                  <a:srgbClr val="7F7F7F"/>
                </a:solidFill>
                <a:latin typeface="Arial Unicode MS"/>
                <a:cs typeface="Arial Unicode MS"/>
              </a:rPr>
              <a:t>JAEI 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10</a:t>
            </a:r>
            <a:endParaRPr sz="1000">
              <a:latin typeface="Arial Unicode MS"/>
              <a:cs typeface="Arial Unicode MS"/>
            </a:endParaRPr>
          </a:p>
          <a:p>
            <a:pPr marL="12700" marR="87630">
              <a:lnSpc>
                <a:spcPct val="100000"/>
              </a:lnSpc>
            </a:pP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Pandey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IFAC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2010 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Pandey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 </a:t>
            </a:r>
            <a:r>
              <a:rPr sz="1000" spc="-20" dirty="0">
                <a:solidFill>
                  <a:srgbClr val="7F7F7F"/>
                </a:solidFill>
                <a:latin typeface="Arial Unicode MS"/>
                <a:cs typeface="Arial Unicode MS"/>
              </a:rPr>
              <a:t>ICRA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2011  </a:t>
            </a:r>
            <a:r>
              <a:rPr sz="1000" spc="5" dirty="0">
                <a:solidFill>
                  <a:srgbClr val="7F7F7F"/>
                </a:solidFill>
                <a:latin typeface="Arial Unicode MS"/>
                <a:cs typeface="Arial Unicode MS"/>
              </a:rPr>
              <a:t>Microsoft’s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PhotoSynth  </a:t>
            </a:r>
            <a:r>
              <a:rPr sz="1000" dirty="0">
                <a:solidFill>
                  <a:srgbClr val="7F7F7F"/>
                </a:solidFill>
                <a:latin typeface="Arial Unicode MS"/>
                <a:cs typeface="Arial Unicode MS"/>
              </a:rPr>
              <a:t>Snavely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10" dirty="0">
                <a:solidFill>
                  <a:srgbClr val="7F7F7F"/>
                </a:solidFill>
                <a:latin typeface="Arial Unicode MS"/>
                <a:cs typeface="Arial Unicode MS"/>
              </a:rPr>
              <a:t>06-08  </a:t>
            </a:r>
            <a:r>
              <a:rPr sz="1000" dirty="0">
                <a:solidFill>
                  <a:srgbClr val="7F7F7F"/>
                </a:solidFill>
                <a:latin typeface="Arial Unicode MS"/>
                <a:cs typeface="Arial Unicode MS"/>
              </a:rPr>
              <a:t>Schindler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08  </a:t>
            </a:r>
            <a:r>
              <a:rPr sz="1000" spc="40" dirty="0">
                <a:solidFill>
                  <a:srgbClr val="7F7F7F"/>
                </a:solidFill>
                <a:latin typeface="Arial Unicode MS"/>
                <a:cs typeface="Arial Unicode MS"/>
              </a:rPr>
              <a:t>Agarwal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 09</a:t>
            </a:r>
            <a:endParaRPr sz="10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</a:pP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Frahm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</a:t>
            </a:r>
            <a:r>
              <a:rPr sz="1000" spc="110" dirty="0">
                <a:solidFill>
                  <a:srgbClr val="7F7F7F"/>
                </a:solidFill>
                <a:latin typeface="Arial Unicode MS"/>
                <a:cs typeface="Arial Unicode MS"/>
              </a:rPr>
              <a:t>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10</a:t>
            </a:r>
            <a:endParaRPr sz="10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8539" y="5134165"/>
            <a:ext cx="14192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45" dirty="0">
                <a:solidFill>
                  <a:srgbClr val="7F7F7F"/>
                </a:solidFill>
                <a:latin typeface="Arial Unicode MS"/>
                <a:cs typeface="Arial Unicode MS"/>
              </a:rPr>
              <a:t>Lucas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10" dirty="0">
                <a:solidFill>
                  <a:srgbClr val="7F7F7F"/>
                </a:solidFill>
                <a:latin typeface="Arial Unicode MS"/>
                <a:cs typeface="Arial Unicode MS"/>
              </a:rPr>
              <a:t>Kanade,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81 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Chen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30" dirty="0">
                <a:solidFill>
                  <a:srgbClr val="7F7F7F"/>
                </a:solidFill>
                <a:latin typeface="Arial Unicode MS"/>
                <a:cs typeface="Arial Unicode MS"/>
              </a:rPr>
              <a:t>Medioni,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92 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Debevec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96 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Levoy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15" dirty="0">
                <a:solidFill>
                  <a:srgbClr val="7F7F7F"/>
                </a:solidFill>
                <a:latin typeface="Arial Unicode MS"/>
                <a:cs typeface="Arial Unicode MS"/>
              </a:rPr>
              <a:t>Hanrahan,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96  </a:t>
            </a:r>
            <a:r>
              <a:rPr sz="1000" spc="5" dirty="0">
                <a:solidFill>
                  <a:srgbClr val="7F7F7F"/>
                </a:solidFill>
                <a:latin typeface="Arial Unicode MS"/>
                <a:cs typeface="Arial Unicode MS"/>
              </a:rPr>
              <a:t>Fitzgibbon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Zisserman, 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98</a:t>
            </a:r>
            <a:endParaRPr sz="1000">
              <a:latin typeface="Arial Unicode MS"/>
              <a:cs typeface="Arial Unicode MS"/>
            </a:endParaRPr>
          </a:p>
          <a:p>
            <a:pPr marL="12700" marR="154940">
              <a:lnSpc>
                <a:spcPct val="100000"/>
              </a:lnSpc>
            </a:pP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Triggs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99 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Pollefeys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99 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Kutulakos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Seitz,</a:t>
            </a:r>
            <a:r>
              <a:rPr sz="1000" dirty="0">
                <a:solidFill>
                  <a:srgbClr val="7F7F7F"/>
                </a:solidFill>
                <a:latin typeface="Arial Unicode MS"/>
                <a:cs typeface="Arial Unicode MS"/>
              </a:rPr>
              <a:t>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99</a:t>
            </a:r>
            <a:endParaRPr sz="1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93740" y="939609"/>
            <a:ext cx="20726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14" dirty="0">
                <a:latin typeface="Arial Unicode MS"/>
                <a:cs typeface="Arial Unicode MS"/>
              </a:rPr>
              <a:t>M. </a:t>
            </a:r>
            <a:r>
              <a:rPr sz="1600" spc="-20" dirty="0">
                <a:latin typeface="Arial Unicode MS"/>
                <a:cs typeface="Arial Unicode MS"/>
              </a:rPr>
              <a:t>Pollefeys </a:t>
            </a:r>
            <a:r>
              <a:rPr sz="1600" spc="-5" dirty="0">
                <a:latin typeface="Arial Unicode MS"/>
                <a:cs typeface="Arial Unicode MS"/>
              </a:rPr>
              <a:t>et </a:t>
            </a:r>
            <a:r>
              <a:rPr sz="1600" spc="50" dirty="0">
                <a:latin typeface="Arial Unicode MS"/>
                <a:cs typeface="Arial Unicode MS"/>
              </a:rPr>
              <a:t>al</a:t>
            </a:r>
            <a:r>
              <a:rPr sz="1600" spc="80" dirty="0">
                <a:latin typeface="Arial Unicode MS"/>
                <a:cs typeface="Arial Unicode MS"/>
              </a:rPr>
              <a:t> </a:t>
            </a:r>
            <a:r>
              <a:rPr sz="1600" spc="-75" dirty="0">
                <a:latin typeface="Arial Unicode MS"/>
                <a:cs typeface="Arial Unicode MS"/>
              </a:rPr>
              <a:t>98---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000" y="1981200"/>
            <a:ext cx="8229600" cy="3090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4702" y="182100"/>
            <a:ext cx="831659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重构和纹理映射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0125" y="830213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19812"/>
            <a:ext cx="6987540" cy="566822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</a:rPr>
              <a:t>建筑场景的增量重构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535621"/>
            <a:ext cx="5053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Initial pair </a:t>
            </a:r>
            <a:r>
              <a:rPr sz="1600" dirty="0">
                <a:latin typeface="Calibri"/>
                <a:cs typeface="Calibri"/>
              </a:rPr>
              <a:t>– 2168 &amp; </a:t>
            </a:r>
            <a:r>
              <a:rPr sz="1600" spc="-5" dirty="0">
                <a:latin typeface="Calibri"/>
                <a:cs typeface="Calibri"/>
              </a:rPr>
              <a:t>Complete </a:t>
            </a:r>
            <a:r>
              <a:rPr sz="1600" dirty="0">
                <a:latin typeface="Calibri"/>
                <a:cs typeface="Calibri"/>
              </a:rPr>
              <a:t>Set 62,323 </a:t>
            </a:r>
            <a:r>
              <a:rPr sz="1600" spc="-5" dirty="0">
                <a:latin typeface="Calibri"/>
                <a:cs typeface="Calibri"/>
              </a:rPr>
              <a:t>points, </a:t>
            </a:r>
            <a:r>
              <a:rPr sz="1600" dirty="0">
                <a:latin typeface="Calibri"/>
                <a:cs typeface="Calibri"/>
              </a:rPr>
              <a:t>160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images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1806" y="806742"/>
            <a:ext cx="5861050" cy="4573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40000" y="5389513"/>
            <a:ext cx="2065337" cy="1406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29150" y="5386338"/>
            <a:ext cx="2063750" cy="1408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7825" y="787350"/>
            <a:ext cx="412750" cy="2746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6925" y="782587"/>
            <a:ext cx="412750" cy="2746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5550" y="782587"/>
            <a:ext cx="412750" cy="2746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10475" y="803225"/>
            <a:ext cx="412750" cy="273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2275" y="803225"/>
            <a:ext cx="412750" cy="2730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2587" y="1073100"/>
            <a:ext cx="831850" cy="2746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25550" y="1073100"/>
            <a:ext cx="412750" cy="2746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10475" y="1092150"/>
            <a:ext cx="412750" cy="2746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2275" y="1092150"/>
            <a:ext cx="412750" cy="2746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2587" y="1362025"/>
            <a:ext cx="831850" cy="2746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28725" y="1362025"/>
            <a:ext cx="414338" cy="2746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10475" y="1382662"/>
            <a:ext cx="412750" cy="27463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2275" y="1382662"/>
            <a:ext cx="412750" cy="27463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2587" y="1652537"/>
            <a:ext cx="831850" cy="27463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28725" y="1652537"/>
            <a:ext cx="414338" cy="27463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10475" y="1673175"/>
            <a:ext cx="412750" cy="2730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2275" y="1673175"/>
            <a:ext cx="412750" cy="2730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2587" y="1938287"/>
            <a:ext cx="412750" cy="27463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4862" y="1938287"/>
            <a:ext cx="414336" cy="27463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8725" y="1943050"/>
            <a:ext cx="414338" cy="2730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0475" y="1962101"/>
            <a:ext cx="412750" cy="2746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43862" y="1963687"/>
            <a:ext cx="412750" cy="27463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5762" y="2231976"/>
            <a:ext cx="412750" cy="27463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6450" y="2231976"/>
            <a:ext cx="412750" cy="27463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31900" y="2231976"/>
            <a:ext cx="412750" cy="27463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12062" y="2252613"/>
            <a:ext cx="412750" cy="27305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43862" y="2251026"/>
            <a:ext cx="412750" cy="27463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1000" y="2517725"/>
            <a:ext cx="412750" cy="27305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9625" y="2512962"/>
            <a:ext cx="412750" cy="27463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35075" y="2512962"/>
            <a:ext cx="412750" cy="27463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12062" y="2536776"/>
            <a:ext cx="414336" cy="27463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42275" y="2541538"/>
            <a:ext cx="412750" cy="27305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1000" y="2805062"/>
            <a:ext cx="412750" cy="27463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06450" y="2801887"/>
            <a:ext cx="412750" cy="27463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35075" y="2801887"/>
            <a:ext cx="412750" cy="27463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12062" y="2820937"/>
            <a:ext cx="414336" cy="27463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42275" y="2825701"/>
            <a:ext cx="412750" cy="27463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1000" y="3093987"/>
            <a:ext cx="412750" cy="27463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6450" y="3093987"/>
            <a:ext cx="412750" cy="27463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35075" y="3090812"/>
            <a:ext cx="412750" cy="27463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16825" y="3114626"/>
            <a:ext cx="412750" cy="27463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42275" y="3109862"/>
            <a:ext cx="412750" cy="27463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1000" y="3379738"/>
            <a:ext cx="412750" cy="27305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6450" y="3379738"/>
            <a:ext cx="412750" cy="27305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35075" y="3379738"/>
            <a:ext cx="412750" cy="27305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16825" y="3398787"/>
            <a:ext cx="412750" cy="27463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45450" y="3398787"/>
            <a:ext cx="412750" cy="27463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2587" y="3665487"/>
            <a:ext cx="412750" cy="27463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11212" y="3665487"/>
            <a:ext cx="412750" cy="27463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38250" y="3670250"/>
            <a:ext cx="412750" cy="27463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18412" y="3686125"/>
            <a:ext cx="412750" cy="27463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050212" y="3686125"/>
            <a:ext cx="412750" cy="27463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82587" y="3967112"/>
            <a:ext cx="412750" cy="274638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11212" y="3962350"/>
            <a:ext cx="412750" cy="27463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38250" y="3962350"/>
            <a:ext cx="412750" cy="27463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18412" y="3976637"/>
            <a:ext cx="412750" cy="27463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050212" y="3971875"/>
            <a:ext cx="412750" cy="27463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82587" y="4248100"/>
            <a:ext cx="412750" cy="27463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1212" y="4243337"/>
            <a:ext cx="412750" cy="274638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38250" y="4243337"/>
            <a:ext cx="412750" cy="27463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618412" y="4263975"/>
            <a:ext cx="412750" cy="27305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50212" y="4262387"/>
            <a:ext cx="412750" cy="274638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82587" y="4530675"/>
            <a:ext cx="412750" cy="27463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11212" y="4530675"/>
            <a:ext cx="412750" cy="27463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238250" y="4530675"/>
            <a:ext cx="412750" cy="27463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618412" y="4549725"/>
            <a:ext cx="412750" cy="274636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85025" y="5691138"/>
            <a:ext cx="412750" cy="27305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85025" y="5403800"/>
            <a:ext cx="412750" cy="27463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185025" y="5976888"/>
            <a:ext cx="412750" cy="27463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746875" y="5976888"/>
            <a:ext cx="412750" cy="27463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178675" y="6254700"/>
            <a:ext cx="412750" cy="27305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746875" y="5691138"/>
            <a:ext cx="412750" cy="27305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05025" y="5681613"/>
            <a:ext cx="412750" cy="27463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38937" y="5403800"/>
            <a:ext cx="412750" cy="27463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666875" y="6262638"/>
            <a:ext cx="412750" cy="27463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666875" y="5976888"/>
            <a:ext cx="412750" cy="27463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66875" y="5681613"/>
            <a:ext cx="412750" cy="27463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105025" y="5386338"/>
            <a:ext cx="412750" cy="27463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666875" y="5386338"/>
            <a:ext cx="412750" cy="27463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3225" y="6529338"/>
            <a:ext cx="822325" cy="274637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41425" y="6529338"/>
            <a:ext cx="412750" cy="27463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613650" y="6540451"/>
            <a:ext cx="831849" cy="27305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467725" y="6540451"/>
            <a:ext cx="412750" cy="27305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92112" y="6257875"/>
            <a:ext cx="412750" cy="27305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2800" y="6251525"/>
            <a:ext cx="414338" cy="27463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239837" y="6251525"/>
            <a:ext cx="412750" cy="27463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610475" y="6262638"/>
            <a:ext cx="412750" cy="27463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47037" y="6262638"/>
            <a:ext cx="412750" cy="27463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467725" y="6257875"/>
            <a:ext cx="412750" cy="27305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92112" y="5968950"/>
            <a:ext cx="412750" cy="27463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12800" y="5968950"/>
            <a:ext cx="414338" cy="27463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239837" y="5968950"/>
            <a:ext cx="412750" cy="27463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610475" y="5975300"/>
            <a:ext cx="412750" cy="27305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047037" y="5975300"/>
            <a:ext cx="412750" cy="27305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472487" y="5975300"/>
            <a:ext cx="412750" cy="273050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92112" y="5681613"/>
            <a:ext cx="412750" cy="27305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12800" y="5686375"/>
            <a:ext cx="414338" cy="274636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239837" y="5686375"/>
            <a:ext cx="412750" cy="274636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607300" y="5692725"/>
            <a:ext cx="412750" cy="273050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051800" y="5692725"/>
            <a:ext cx="412750" cy="273050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472487" y="5692725"/>
            <a:ext cx="412750" cy="273050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472487" y="5403800"/>
            <a:ext cx="412750" cy="274636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051800" y="5403800"/>
            <a:ext cx="412750" cy="27463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607300" y="5403800"/>
            <a:ext cx="412750" cy="274636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239837" y="5392688"/>
            <a:ext cx="412750" cy="274638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12800" y="5392688"/>
            <a:ext cx="414338" cy="274638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92112" y="5392688"/>
            <a:ext cx="412750" cy="274638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92112" y="5108525"/>
            <a:ext cx="830262" cy="276225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235075" y="5102175"/>
            <a:ext cx="412750" cy="274636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615237" y="5118050"/>
            <a:ext cx="412750" cy="274636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048625" y="5118050"/>
            <a:ext cx="412750" cy="274636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470900" y="5118050"/>
            <a:ext cx="412750" cy="274636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85762" y="4816425"/>
            <a:ext cx="412750" cy="27305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15975" y="4821187"/>
            <a:ext cx="412750" cy="274638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239837" y="4821187"/>
            <a:ext cx="412750" cy="274638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15237" y="4835475"/>
            <a:ext cx="412750" cy="274636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048625" y="4549725"/>
            <a:ext cx="414337" cy="555624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470900" y="4830712"/>
            <a:ext cx="412750" cy="274638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470900" y="4548137"/>
            <a:ext cx="412750" cy="274638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470900" y="4262388"/>
            <a:ext cx="412750" cy="27305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467725" y="3973463"/>
            <a:ext cx="412750" cy="273050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467725" y="3684537"/>
            <a:ext cx="412750" cy="274638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467725" y="3401962"/>
            <a:ext cx="412750" cy="274638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467725" y="3109862"/>
            <a:ext cx="412750" cy="274638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467725" y="2827287"/>
            <a:ext cx="412750" cy="274638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467725" y="2535187"/>
            <a:ext cx="412750" cy="274638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467725" y="2247851"/>
            <a:ext cx="412750" cy="274636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472487" y="1965275"/>
            <a:ext cx="412750" cy="273050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472487" y="1673175"/>
            <a:ext cx="412750" cy="273050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467725" y="1376313"/>
            <a:ext cx="412750" cy="273050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467725" y="1087387"/>
            <a:ext cx="412750" cy="274638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466137" y="800050"/>
            <a:ext cx="412750" cy="274636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40525" y="6262638"/>
            <a:ext cx="412750" cy="274638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105025" y="5976888"/>
            <a:ext cx="412750" cy="550863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655762" y="6537276"/>
            <a:ext cx="412750" cy="27305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093912" y="6530926"/>
            <a:ext cx="412750" cy="274636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750050" y="6530926"/>
            <a:ext cx="412750" cy="2746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191375" y="6530926"/>
            <a:ext cx="412750" cy="2746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 txBox="1"/>
          <p:nvPr/>
        </p:nvSpPr>
        <p:spPr>
          <a:xfrm>
            <a:off x="6278880" y="557530"/>
            <a:ext cx="28536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5" dirty="0">
                <a:latin typeface="Arial Unicode MS"/>
                <a:cs typeface="Arial Unicode MS"/>
              </a:rPr>
              <a:t>Golparvar-Fard. </a:t>
            </a:r>
            <a:r>
              <a:rPr sz="1100" spc="0" dirty="0">
                <a:latin typeface="Arial Unicode MS"/>
                <a:cs typeface="Arial Unicode MS"/>
              </a:rPr>
              <a:t>Pena-Mora, </a:t>
            </a:r>
            <a:r>
              <a:rPr sz="1100" spc="-10" dirty="0">
                <a:latin typeface="Arial Unicode MS"/>
                <a:cs typeface="Arial Unicode MS"/>
              </a:rPr>
              <a:t>Savarese</a:t>
            </a:r>
            <a:r>
              <a:rPr sz="1100" spc="25" dirty="0">
                <a:latin typeface="Arial Unicode MS"/>
                <a:cs typeface="Arial Unicode MS"/>
              </a:rPr>
              <a:t> </a:t>
            </a:r>
            <a:r>
              <a:rPr sz="1100" spc="55" dirty="0">
                <a:latin typeface="Arial Unicode MS"/>
                <a:cs typeface="Arial Unicode MS"/>
              </a:rPr>
              <a:t>2008</a:t>
            </a:r>
            <a:endParaRPr sz="110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838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3041" y="179863"/>
            <a:ext cx="5713730" cy="566822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</a:rPr>
              <a:t>重构场景与摄像机位姿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7240" y="6309225"/>
            <a:ext cx="17780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dirty="0">
                <a:latin typeface="Times New Roman"/>
                <a:cs typeface="Times New Roman"/>
              </a:rPr>
              <a:t>63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41362"/>
            <a:ext cx="8659812" cy="6116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5111" y="1434206"/>
            <a:ext cx="57778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中心化：减去图像点的质心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6849" y="419032"/>
            <a:ext cx="77609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- 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数据中心化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76414" y="4394925"/>
            <a:ext cx="63501" cy="7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4814" y="4029800"/>
            <a:ext cx="63501" cy="77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34408" y="4894194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42718" y="0"/>
                </a:moveTo>
                <a:lnTo>
                  <a:pt x="25400" y="8098"/>
                </a:lnTo>
                <a:lnTo>
                  <a:pt x="8082" y="8098"/>
                </a:lnTo>
                <a:lnTo>
                  <a:pt x="0" y="25454"/>
                </a:lnTo>
                <a:lnTo>
                  <a:pt x="0" y="60163"/>
                </a:lnTo>
                <a:lnTo>
                  <a:pt x="8082" y="68262"/>
                </a:lnTo>
                <a:lnTo>
                  <a:pt x="25400" y="68262"/>
                </a:lnTo>
                <a:lnTo>
                  <a:pt x="42718" y="60163"/>
                </a:lnTo>
                <a:lnTo>
                  <a:pt x="50800" y="42809"/>
                </a:lnTo>
                <a:lnTo>
                  <a:pt x="50800" y="8098"/>
                </a:lnTo>
                <a:lnTo>
                  <a:pt x="42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4408" y="4894194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25400" y="8098"/>
                </a:moveTo>
                <a:lnTo>
                  <a:pt x="42718" y="0"/>
                </a:lnTo>
                <a:lnTo>
                  <a:pt x="50800" y="8098"/>
                </a:lnTo>
                <a:lnTo>
                  <a:pt x="50800" y="25453"/>
                </a:lnTo>
                <a:lnTo>
                  <a:pt x="50800" y="42808"/>
                </a:lnTo>
                <a:lnTo>
                  <a:pt x="42718" y="60163"/>
                </a:lnTo>
                <a:lnTo>
                  <a:pt x="25400" y="68262"/>
                </a:lnTo>
                <a:lnTo>
                  <a:pt x="8081" y="68262"/>
                </a:lnTo>
                <a:lnTo>
                  <a:pt x="0" y="60163"/>
                </a:lnTo>
                <a:lnTo>
                  <a:pt x="0" y="42808"/>
                </a:lnTo>
                <a:lnTo>
                  <a:pt x="0" y="25453"/>
                </a:lnTo>
                <a:lnTo>
                  <a:pt x="8081" y="8098"/>
                </a:lnTo>
                <a:lnTo>
                  <a:pt x="25400" y="8098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13277" y="3831363"/>
            <a:ext cx="1925955" cy="1862455"/>
          </a:xfrm>
          <a:custGeom>
            <a:avLst/>
            <a:gdLst/>
            <a:ahLst/>
            <a:cxnLst/>
            <a:rect l="l" t="t" r="r" b="b"/>
            <a:pathLst>
              <a:path w="1925954" h="1862454">
                <a:moveTo>
                  <a:pt x="0" y="665409"/>
                </a:moveTo>
                <a:lnTo>
                  <a:pt x="1925638" y="0"/>
                </a:lnTo>
                <a:lnTo>
                  <a:pt x="1925638" y="1195720"/>
                </a:lnTo>
                <a:lnTo>
                  <a:pt x="0" y="1862138"/>
                </a:lnTo>
                <a:lnTo>
                  <a:pt x="0" y="665409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108" y="4922769"/>
            <a:ext cx="2076450" cy="24130"/>
          </a:xfrm>
          <a:custGeom>
            <a:avLst/>
            <a:gdLst/>
            <a:ahLst/>
            <a:cxnLst/>
            <a:rect l="l" t="t" r="r" b="b"/>
            <a:pathLst>
              <a:path w="2076450" h="24129">
                <a:moveTo>
                  <a:pt x="0" y="23812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4671" y="4413182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74183" y="4057582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99571" y="5219632"/>
            <a:ext cx="1828800" cy="1295400"/>
          </a:xfrm>
          <a:custGeom>
            <a:avLst/>
            <a:gdLst/>
            <a:ahLst/>
            <a:cxnLst/>
            <a:rect l="l" t="t" r="r" b="b"/>
            <a:pathLst>
              <a:path w="1828800" h="1295400">
                <a:moveTo>
                  <a:pt x="0" y="0"/>
                </a:moveTo>
                <a:lnTo>
                  <a:pt x="1828800" y="0"/>
                </a:lnTo>
                <a:lnTo>
                  <a:pt x="18288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66339" y="4343400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47339" y="4876800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6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6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2"/>
                </a:lnTo>
                <a:lnTo>
                  <a:pt x="371696" y="770701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3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09339" y="4038600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3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69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3"/>
                </a:lnTo>
                <a:lnTo>
                  <a:pt x="65283" y="1383526"/>
                </a:lnTo>
                <a:lnTo>
                  <a:pt x="70962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4"/>
                </a:moveTo>
                <a:lnTo>
                  <a:pt x="42564" y="1372167"/>
                </a:lnTo>
                <a:lnTo>
                  <a:pt x="70962" y="1372167"/>
                </a:lnTo>
                <a:lnTo>
                  <a:pt x="99074" y="1315944"/>
                </a:lnTo>
                <a:lnTo>
                  <a:pt x="76355" y="1304584"/>
                </a:lnTo>
                <a:close/>
              </a:path>
              <a:path w="762000" h="1447800">
                <a:moveTo>
                  <a:pt x="155870" y="1145556"/>
                </a:moveTo>
                <a:lnTo>
                  <a:pt x="110433" y="1236430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6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01271" y="4292532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44271" y="3987732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82271" y="4825932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997511" y="5462919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spc="0" dirty="0"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20390" y="3885945"/>
            <a:ext cx="34290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30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57256" y="6158606"/>
            <a:ext cx="717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latin typeface="Arial Unicode MS"/>
                <a:cs typeface="Arial Unicode MS"/>
              </a:rPr>
              <a:t>Image</a:t>
            </a:r>
            <a:r>
              <a:rPr sz="1600" spc="-10" dirty="0">
                <a:latin typeface="Arial Unicode MS"/>
                <a:cs typeface="Arial Unicode MS"/>
              </a:rPr>
              <a:t> </a:t>
            </a:r>
            <a:r>
              <a:rPr sz="1600" spc="35" dirty="0">
                <a:latin typeface="Arial Unicode MS"/>
                <a:cs typeface="Arial Unicode MS"/>
              </a:rPr>
              <a:t>i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461570" y="5676833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61570" y="5819708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85371" y="579113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26165" y="1904745"/>
            <a:ext cx="1335405" cy="1045844"/>
          </a:xfrm>
          <a:custGeom>
            <a:avLst/>
            <a:gdLst/>
            <a:ahLst/>
            <a:cxnLst/>
            <a:rect l="l" t="t" r="r" b="b"/>
            <a:pathLst>
              <a:path w="1335404" h="1045844">
                <a:moveTo>
                  <a:pt x="1316320" y="0"/>
                </a:moveTo>
                <a:lnTo>
                  <a:pt x="19050" y="0"/>
                </a:lnTo>
                <a:lnTo>
                  <a:pt x="11635" y="1497"/>
                </a:lnTo>
                <a:lnTo>
                  <a:pt x="5579" y="5579"/>
                </a:lnTo>
                <a:lnTo>
                  <a:pt x="1497" y="11635"/>
                </a:lnTo>
                <a:lnTo>
                  <a:pt x="0" y="19050"/>
                </a:lnTo>
                <a:lnTo>
                  <a:pt x="0" y="1026167"/>
                </a:lnTo>
                <a:lnTo>
                  <a:pt x="1497" y="1033583"/>
                </a:lnTo>
                <a:lnTo>
                  <a:pt x="5579" y="1039638"/>
                </a:lnTo>
                <a:lnTo>
                  <a:pt x="11635" y="1043720"/>
                </a:lnTo>
                <a:lnTo>
                  <a:pt x="19050" y="1045217"/>
                </a:lnTo>
                <a:lnTo>
                  <a:pt x="1316320" y="1045217"/>
                </a:lnTo>
                <a:lnTo>
                  <a:pt x="1323735" y="1043720"/>
                </a:lnTo>
                <a:lnTo>
                  <a:pt x="1329790" y="1039638"/>
                </a:lnTo>
                <a:lnTo>
                  <a:pt x="1333873" y="1033583"/>
                </a:lnTo>
                <a:lnTo>
                  <a:pt x="1335370" y="1026167"/>
                </a:lnTo>
                <a:lnTo>
                  <a:pt x="1335370" y="1007117"/>
                </a:lnTo>
                <a:lnTo>
                  <a:pt x="38100" y="1007117"/>
                </a:lnTo>
                <a:lnTo>
                  <a:pt x="38100" y="38100"/>
                </a:lnTo>
                <a:lnTo>
                  <a:pt x="1335370" y="38100"/>
                </a:lnTo>
                <a:lnTo>
                  <a:pt x="1335370" y="19050"/>
                </a:lnTo>
                <a:lnTo>
                  <a:pt x="1333873" y="11635"/>
                </a:lnTo>
                <a:lnTo>
                  <a:pt x="1329790" y="5579"/>
                </a:lnTo>
                <a:lnTo>
                  <a:pt x="1323735" y="1497"/>
                </a:lnTo>
                <a:lnTo>
                  <a:pt x="1316320" y="0"/>
                </a:lnTo>
                <a:close/>
              </a:path>
              <a:path w="1335404" h="1045844">
                <a:moveTo>
                  <a:pt x="1335370" y="38100"/>
                </a:moveTo>
                <a:lnTo>
                  <a:pt x="1297270" y="38100"/>
                </a:lnTo>
                <a:lnTo>
                  <a:pt x="1297270" y="1007117"/>
                </a:lnTo>
                <a:lnTo>
                  <a:pt x="1335370" y="1007117"/>
                </a:lnTo>
                <a:lnTo>
                  <a:pt x="1335370" y="381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91009" y="2278139"/>
            <a:ext cx="598805" cy="50165"/>
          </a:xfrm>
          <a:custGeom>
            <a:avLst/>
            <a:gdLst/>
            <a:ahLst/>
            <a:cxnLst/>
            <a:rect l="l" t="t" r="r" b="b"/>
            <a:pathLst>
              <a:path w="598804" h="50164">
                <a:moveTo>
                  <a:pt x="0" y="49988"/>
                </a:moveTo>
                <a:lnTo>
                  <a:pt x="598322" y="0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882711" y="2196206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60460" y="5388983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348561" y="5257545"/>
            <a:ext cx="23558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i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187510" y="6006206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5]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122460" y="2036183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110561" y="1904745"/>
            <a:ext cx="23558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i</a:t>
            </a:r>
            <a:endParaRPr sz="2100" baseline="-2380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847617" y="1923381"/>
                <a:ext cx="2424382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617" y="1923381"/>
                <a:ext cx="2424382" cy="932628"/>
              </a:xfrm>
              <a:prstGeom prst="rect">
                <a:avLst/>
              </a:prstGeom>
              <a:blipFill>
                <a:blip r:embed="rId5"/>
                <a:stretch>
                  <a:fillRect t="-101333" r="-4688" b="-154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697416" y="5720950"/>
                <a:ext cx="2123530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416" y="5720950"/>
                <a:ext cx="2123530" cy="848502"/>
              </a:xfrm>
              <a:prstGeom prst="rect">
                <a:avLst/>
              </a:prstGeom>
              <a:blipFill>
                <a:blip r:embed="rId6"/>
                <a:stretch>
                  <a:fillRect t="-97059" r="-4142" b="-15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838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57237"/>
            <a:ext cx="8640763" cy="6100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>
            <a:spLocks noGrp="1"/>
          </p:cNvSpPr>
          <p:nvPr>
            <p:ph type="title"/>
          </p:nvPr>
        </p:nvSpPr>
        <p:spPr>
          <a:xfrm>
            <a:off x="1473041" y="179863"/>
            <a:ext cx="5713730" cy="566822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</a:rPr>
              <a:t>场景图像与重构场景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6668" y="3336290"/>
            <a:ext cx="4241625" cy="196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438399"/>
            <a:ext cx="4276170" cy="327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58100" y="1107136"/>
            <a:ext cx="1329881" cy="380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37733" y="182100"/>
            <a:ext cx="54883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结果与应用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1097798"/>
            <a:ext cx="738060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55" dirty="0">
                <a:latin typeface="Arial Unicode MS"/>
                <a:cs typeface="Arial Unicode MS"/>
              </a:rPr>
              <a:t>Noah </a:t>
            </a:r>
            <a:r>
              <a:rPr sz="1200" spc="-5" dirty="0">
                <a:latin typeface="Arial Unicode MS"/>
                <a:cs typeface="Arial Unicode MS"/>
              </a:rPr>
              <a:t>Snavely, </a:t>
            </a:r>
            <a:r>
              <a:rPr sz="1200" spc="-30" dirty="0">
                <a:latin typeface="Arial Unicode MS"/>
                <a:cs typeface="Arial Unicode MS"/>
              </a:rPr>
              <a:t>Steven </a:t>
            </a:r>
            <a:r>
              <a:rPr sz="1200" spc="85" dirty="0">
                <a:latin typeface="Arial Unicode MS"/>
                <a:cs typeface="Arial Unicode MS"/>
              </a:rPr>
              <a:t>M. </a:t>
            </a:r>
            <a:r>
              <a:rPr sz="1200" spc="-5" dirty="0">
                <a:latin typeface="Arial Unicode MS"/>
                <a:cs typeface="Arial Unicode MS"/>
              </a:rPr>
              <a:t>Seitz, </a:t>
            </a:r>
            <a:r>
              <a:rPr sz="1200" dirty="0">
                <a:latin typeface="Arial Unicode MS"/>
                <a:cs typeface="Arial Unicode MS"/>
              </a:rPr>
              <a:t>Richard </a:t>
            </a:r>
            <a:r>
              <a:rPr sz="1200" spc="-5" dirty="0">
                <a:latin typeface="Arial Unicode MS"/>
                <a:cs typeface="Arial Unicode MS"/>
              </a:rPr>
              <a:t>Szeliski, "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Photo tourism: </a:t>
            </a:r>
            <a:r>
              <a:rPr sz="1200" u="sng" spc="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Exploring </a:t>
            </a:r>
            <a:r>
              <a:rPr sz="1200" u="sng" spc="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photo 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collections </a:t>
            </a:r>
            <a:r>
              <a:rPr sz="12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in </a:t>
            </a:r>
            <a:r>
              <a:rPr sz="1200" u="sng" spc="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3D</a:t>
            </a:r>
            <a:r>
              <a:rPr sz="1200" spc="35" dirty="0">
                <a:latin typeface="Arial Unicode MS"/>
                <a:cs typeface="Arial Unicode MS"/>
              </a:rPr>
              <a:t>," </a:t>
            </a:r>
            <a:r>
              <a:rPr sz="1200" spc="50" dirty="0">
                <a:latin typeface="Arial Unicode MS"/>
                <a:cs typeface="Arial Unicode MS"/>
              </a:rPr>
              <a:t>ACM  </a:t>
            </a:r>
            <a:r>
              <a:rPr sz="1200" spc="-25" dirty="0">
                <a:latin typeface="Arial Unicode MS"/>
                <a:cs typeface="Arial Unicode MS"/>
              </a:rPr>
              <a:t>Transactions </a:t>
            </a:r>
            <a:r>
              <a:rPr sz="1200" spc="15" dirty="0">
                <a:latin typeface="Arial Unicode MS"/>
                <a:cs typeface="Arial Unicode MS"/>
              </a:rPr>
              <a:t>on </a:t>
            </a:r>
            <a:r>
              <a:rPr sz="1200" spc="5" dirty="0">
                <a:latin typeface="Arial Unicode MS"/>
                <a:cs typeface="Arial Unicode MS"/>
              </a:rPr>
              <a:t>Graphics </a:t>
            </a:r>
            <a:r>
              <a:rPr sz="1200" spc="-15" dirty="0">
                <a:latin typeface="Arial Unicode MS"/>
                <a:cs typeface="Arial Unicode MS"/>
              </a:rPr>
              <a:t>(SIGGRAPH</a:t>
            </a:r>
            <a:r>
              <a:rPr sz="1200" spc="150" dirty="0">
                <a:latin typeface="Arial Unicode MS"/>
                <a:cs typeface="Arial Unicode MS"/>
              </a:rPr>
              <a:t> </a:t>
            </a:r>
            <a:r>
              <a:rPr sz="1200" spc="10" dirty="0">
                <a:latin typeface="Arial Unicode MS"/>
                <a:cs typeface="Arial Unicode MS"/>
              </a:rPr>
              <a:t>Proceedings),2006,</a:t>
            </a:r>
            <a:endParaRPr sz="1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838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1142" y="191325"/>
            <a:ext cx="5081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SFM</a:t>
            </a:r>
            <a:r>
              <a:rPr lang="zh-CN" altLang="en-US" spc="-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问题 </a:t>
            </a:r>
            <a:r>
              <a:rPr spc="-4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</a:t>
            </a:r>
            <a:r>
              <a:rPr lang="en-US" spc="-4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pc="-4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总结</a:t>
            </a:r>
            <a:endParaRPr spc="-1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800" y="1524000"/>
            <a:ext cx="7525384" cy="259558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916940" indent="-342900">
              <a:spcBef>
                <a:spcPts val="80"/>
              </a:spcBef>
              <a:buAutoNum type="arabicPeriod"/>
              <a:tabLst>
                <a:tab pos="448945" algn="l"/>
                <a:tab pos="449580" algn="l"/>
              </a:tabLst>
            </a:pP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在相差一个透视变换的情况下估计结构和运动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00" lvl="1" indent="-342900">
              <a:spcBef>
                <a:spcPts val="20"/>
              </a:spcBef>
              <a:buAutoNum type="arabicPeriod"/>
              <a:tabLst>
                <a:tab pos="1269365" algn="l"/>
                <a:tab pos="1270000" algn="l"/>
              </a:tabLst>
            </a:pPr>
            <a:r>
              <a:rPr lang="zh-CN" altLang="en-US" sz="2400" spc="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</a:t>
            </a:r>
            <a:endParaRPr lang="en-US" altLang="zh-CN" sz="2400" spc="5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00" lvl="1" indent="-342900">
              <a:spcBef>
                <a:spcPts val="20"/>
              </a:spcBef>
              <a:buAutoNum type="arabicPeriod"/>
              <a:tabLst>
                <a:tab pos="1269365" algn="l"/>
                <a:tab pos="12700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因式分解法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00" lvl="1" indent="-342900">
              <a:spcBef>
                <a:spcPts val="5"/>
              </a:spcBef>
              <a:buAutoNum type="arabicPeriod"/>
              <a:tabLst>
                <a:tab pos="1269365" algn="l"/>
                <a:tab pos="1270000" algn="l"/>
              </a:tabLst>
            </a:pPr>
            <a:r>
              <a:rPr lang="zh-CN" altLang="en-US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捆绑调整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  <a:p>
            <a:pPr marL="355600" indent="-342900">
              <a:spcBef>
                <a:spcPts val="5"/>
              </a:spcBef>
              <a:buAutoNum type="arabicPeriod"/>
              <a:tabLst>
                <a:tab pos="448945" algn="l"/>
                <a:tab pos="449580" algn="l"/>
              </a:tabLst>
            </a:pPr>
            <a:r>
              <a:rPr lang="zh-CN" altLang="en-US" sz="2400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从透视转为度量</a:t>
            </a:r>
            <a:endParaRPr lang="en-US" altLang="zh-CN" sz="2400" spc="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55600" indent="-342900">
              <a:spcBef>
                <a:spcPts val="5"/>
              </a:spcBef>
              <a:buAutoNum type="arabicPeriod"/>
              <a:tabLst>
                <a:tab pos="448945" algn="l"/>
                <a:tab pos="449580" algn="l"/>
              </a:tabLst>
            </a:pP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捆绑调整</a:t>
            </a:r>
            <a:endParaRPr lang="en-US" altLang="zh-CN" sz="2400" spc="-1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55600" indent="-342900">
              <a:buAutoNum type="arabicPeriod"/>
              <a:tabLst>
                <a:tab pos="448945" algn="l"/>
                <a:tab pos="449580" algn="l"/>
              </a:tabLst>
            </a:pP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3634" y="1413954"/>
            <a:ext cx="57772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中心化：减去图像点的质心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93634" y="347443"/>
            <a:ext cx="77609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- 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数据中心化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4027" y="3282588"/>
            <a:ext cx="32131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b="1" spc="142" baseline="13888" dirty="0">
                <a:latin typeface="Times New Roman"/>
                <a:cs typeface="Times New Roman"/>
              </a:rPr>
              <a:t>x</a:t>
            </a:r>
            <a:r>
              <a:rPr sz="1400" i="1" spc="0" dirty="0">
                <a:latin typeface="Times New Roman"/>
                <a:cs typeface="Times New Roman"/>
              </a:rPr>
              <a:t>ik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8014" y="3205480"/>
            <a:ext cx="145542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0" dirty="0">
                <a:latin typeface="Symbol"/>
                <a:cs typeface="Symbol"/>
              </a:rPr>
              <a:t>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b="1" spc="100" dirty="0">
                <a:latin typeface="Times New Roman"/>
                <a:cs typeface="Times New Roman"/>
              </a:rPr>
              <a:t>A</a:t>
            </a:r>
            <a:r>
              <a:rPr sz="2100" i="1" spc="150" baseline="-23809" dirty="0">
                <a:latin typeface="Times New Roman"/>
                <a:cs typeface="Times New Roman"/>
              </a:rPr>
              <a:t>i</a:t>
            </a:r>
            <a:r>
              <a:rPr sz="2400" b="1" spc="100" dirty="0">
                <a:latin typeface="Times New Roman"/>
                <a:cs typeface="Times New Roman"/>
              </a:rPr>
              <a:t>X</a:t>
            </a:r>
            <a:r>
              <a:rPr sz="2100" i="1" spc="150" baseline="-23809" dirty="0">
                <a:latin typeface="Times New Roman"/>
                <a:cs typeface="Times New Roman"/>
              </a:rPr>
              <a:t>k </a:t>
            </a:r>
            <a:r>
              <a:rPr sz="2400" spc="10" dirty="0">
                <a:latin typeface="Symbol"/>
                <a:cs typeface="Symbol"/>
              </a:rPr>
              <a:t></a:t>
            </a:r>
            <a:r>
              <a:rPr sz="2400" spc="-30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b</a:t>
            </a:r>
            <a:r>
              <a:rPr sz="2100" i="1" spc="82" baseline="-23809" dirty="0">
                <a:latin typeface="Times New Roman"/>
                <a:cs typeface="Times New Roman"/>
              </a:rPr>
              <a:t>i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76145" y="3679316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4]</a:t>
            </a:r>
            <a:endParaRPr sz="2000">
              <a:latin typeface="Arial Unicode MS"/>
              <a:cs typeface="Arial Unicode MS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2971800" y="3811111"/>
            <a:ext cx="4250013" cy="2683669"/>
            <a:chOff x="1842706" y="3945731"/>
            <a:chExt cx="4250013" cy="2683669"/>
          </a:xfrm>
        </p:grpSpPr>
        <p:sp>
          <p:nvSpPr>
            <p:cNvPr id="18" name="object 18"/>
            <p:cNvSpPr/>
            <p:nvPr/>
          </p:nvSpPr>
          <p:spPr>
            <a:xfrm>
              <a:off x="1842706" y="3945731"/>
              <a:ext cx="1925955" cy="1862455"/>
            </a:xfrm>
            <a:custGeom>
              <a:avLst/>
              <a:gdLst/>
              <a:ahLst/>
              <a:cxnLst/>
              <a:rect l="l" t="t" r="r" b="b"/>
              <a:pathLst>
                <a:path w="1925954" h="1862454">
                  <a:moveTo>
                    <a:pt x="0" y="665409"/>
                  </a:moveTo>
                  <a:lnTo>
                    <a:pt x="1925638" y="0"/>
                  </a:lnTo>
                  <a:lnTo>
                    <a:pt x="1925638" y="1195720"/>
                  </a:lnTo>
                  <a:lnTo>
                    <a:pt x="0" y="1862138"/>
                  </a:lnTo>
                  <a:lnTo>
                    <a:pt x="0" y="665409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29000" y="5334000"/>
              <a:ext cx="1828800" cy="1295400"/>
            </a:xfrm>
            <a:custGeom>
              <a:avLst/>
              <a:gdLst/>
              <a:ahLst/>
              <a:cxnLst/>
              <a:rect l="l" t="t" r="r" b="b"/>
              <a:pathLst>
                <a:path w="1828800" h="1295400">
                  <a:moveTo>
                    <a:pt x="0" y="0"/>
                  </a:moveTo>
                  <a:lnTo>
                    <a:pt x="1828800" y="0"/>
                  </a:lnTo>
                  <a:lnTo>
                    <a:pt x="18288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2305843" y="4000313"/>
              <a:ext cx="3786876" cy="2438655"/>
              <a:chOff x="2305843" y="4000313"/>
              <a:chExt cx="3786876" cy="2438655"/>
            </a:xfrm>
          </p:grpSpPr>
          <p:sp>
            <p:nvSpPr>
              <p:cNvPr id="14" name="object 14"/>
              <p:cNvSpPr/>
              <p:nvPr/>
            </p:nvSpPr>
            <p:spPr>
              <a:xfrm>
                <a:off x="2305843" y="4509293"/>
                <a:ext cx="63501" cy="7937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3474243" y="4144168"/>
                <a:ext cx="63501" cy="77788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2763837" y="5008562"/>
                <a:ext cx="5080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68579">
                    <a:moveTo>
                      <a:pt x="42718" y="0"/>
                    </a:moveTo>
                    <a:lnTo>
                      <a:pt x="25400" y="8098"/>
                    </a:lnTo>
                    <a:lnTo>
                      <a:pt x="8082" y="8098"/>
                    </a:lnTo>
                    <a:lnTo>
                      <a:pt x="0" y="25454"/>
                    </a:lnTo>
                    <a:lnTo>
                      <a:pt x="0" y="60163"/>
                    </a:lnTo>
                    <a:lnTo>
                      <a:pt x="8082" y="68262"/>
                    </a:lnTo>
                    <a:lnTo>
                      <a:pt x="25400" y="68262"/>
                    </a:lnTo>
                    <a:lnTo>
                      <a:pt x="42718" y="60163"/>
                    </a:lnTo>
                    <a:lnTo>
                      <a:pt x="50800" y="42809"/>
                    </a:lnTo>
                    <a:lnTo>
                      <a:pt x="50800" y="8098"/>
                    </a:lnTo>
                    <a:lnTo>
                      <a:pt x="4271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2763837" y="5008562"/>
                <a:ext cx="5080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68579">
                    <a:moveTo>
                      <a:pt x="25400" y="8098"/>
                    </a:moveTo>
                    <a:lnTo>
                      <a:pt x="42718" y="0"/>
                    </a:lnTo>
                    <a:lnTo>
                      <a:pt x="50800" y="8098"/>
                    </a:lnTo>
                    <a:lnTo>
                      <a:pt x="50800" y="25453"/>
                    </a:lnTo>
                    <a:lnTo>
                      <a:pt x="50800" y="42808"/>
                    </a:lnTo>
                    <a:lnTo>
                      <a:pt x="42718" y="60163"/>
                    </a:lnTo>
                    <a:lnTo>
                      <a:pt x="25400" y="68262"/>
                    </a:lnTo>
                    <a:lnTo>
                      <a:pt x="8081" y="68262"/>
                    </a:lnTo>
                    <a:lnTo>
                      <a:pt x="0" y="60163"/>
                    </a:lnTo>
                    <a:lnTo>
                      <a:pt x="0" y="42808"/>
                    </a:lnTo>
                    <a:lnTo>
                      <a:pt x="0" y="25453"/>
                    </a:lnTo>
                    <a:lnTo>
                      <a:pt x="8081" y="8098"/>
                    </a:lnTo>
                    <a:lnTo>
                      <a:pt x="25400" y="8098"/>
                    </a:lnTo>
                    <a:close/>
                  </a:path>
                </a:pathLst>
              </a:custGeom>
              <a:ln w="1111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2776537" y="5037137"/>
                <a:ext cx="2076450" cy="24130"/>
              </a:xfrm>
              <a:custGeom>
                <a:avLst/>
                <a:gdLst/>
                <a:ahLst/>
                <a:cxnLst/>
                <a:rect l="l" t="t" r="r" b="b"/>
                <a:pathLst>
                  <a:path w="2076450" h="24129">
                    <a:moveTo>
                      <a:pt x="0" y="23812"/>
                    </a:moveTo>
                    <a:lnTo>
                      <a:pt x="2076450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2324100" y="4527550"/>
                <a:ext cx="2076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2076450" h="25400">
                    <a:moveTo>
                      <a:pt x="0" y="25400"/>
                    </a:moveTo>
                    <a:lnTo>
                      <a:pt x="2076450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3503612" y="4171950"/>
                <a:ext cx="2076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2076450" h="25400">
                    <a:moveTo>
                      <a:pt x="0" y="25400"/>
                    </a:moveTo>
                    <a:lnTo>
                      <a:pt x="2076450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3695768" y="4457768"/>
                <a:ext cx="762000" cy="14478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1447800">
                    <a:moveTo>
                      <a:pt x="40467" y="1371599"/>
                    </a:moveTo>
                    <a:lnTo>
                      <a:pt x="3953" y="1392592"/>
                    </a:lnTo>
                    <a:lnTo>
                      <a:pt x="0" y="1407196"/>
                    </a:lnTo>
                    <a:lnTo>
                      <a:pt x="1887" y="1421679"/>
                    </a:lnTo>
                    <a:lnTo>
                      <a:pt x="9067" y="1434398"/>
                    </a:lnTo>
                    <a:lnTo>
                      <a:pt x="20993" y="1443709"/>
                    </a:lnTo>
                    <a:lnTo>
                      <a:pt x="35596" y="1447663"/>
                    </a:lnTo>
                    <a:lnTo>
                      <a:pt x="50080" y="1445776"/>
                    </a:lnTo>
                    <a:lnTo>
                      <a:pt x="62799" y="1438595"/>
                    </a:lnTo>
                    <a:lnTo>
                      <a:pt x="72109" y="1426670"/>
                    </a:lnTo>
                    <a:lnTo>
                      <a:pt x="75644" y="1415770"/>
                    </a:lnTo>
                    <a:lnTo>
                      <a:pt x="75816" y="1404707"/>
                    </a:lnTo>
                    <a:lnTo>
                      <a:pt x="72856" y="1394173"/>
                    </a:lnTo>
                    <a:lnTo>
                      <a:pt x="66996" y="1384864"/>
                    </a:lnTo>
                    <a:lnTo>
                      <a:pt x="65283" y="1383526"/>
                    </a:lnTo>
                    <a:lnTo>
                      <a:pt x="70963" y="1372167"/>
                    </a:lnTo>
                    <a:lnTo>
                      <a:pt x="42564" y="1372167"/>
                    </a:lnTo>
                    <a:lnTo>
                      <a:pt x="40467" y="1371599"/>
                    </a:lnTo>
                    <a:close/>
                  </a:path>
                  <a:path w="762000" h="1447800">
                    <a:moveTo>
                      <a:pt x="76355" y="1304585"/>
                    </a:moveTo>
                    <a:lnTo>
                      <a:pt x="42564" y="1372167"/>
                    </a:lnTo>
                    <a:lnTo>
                      <a:pt x="70963" y="1372167"/>
                    </a:lnTo>
                    <a:lnTo>
                      <a:pt x="99074" y="1315944"/>
                    </a:lnTo>
                    <a:lnTo>
                      <a:pt x="76355" y="1304585"/>
                    </a:lnTo>
                    <a:close/>
                  </a:path>
                  <a:path w="762000" h="1447800">
                    <a:moveTo>
                      <a:pt x="155870" y="1145555"/>
                    </a:moveTo>
                    <a:lnTo>
                      <a:pt x="110433" y="1236429"/>
                    </a:lnTo>
                    <a:lnTo>
                      <a:pt x="133152" y="1247788"/>
                    </a:lnTo>
                    <a:lnTo>
                      <a:pt x="178589" y="1156915"/>
                    </a:lnTo>
                    <a:lnTo>
                      <a:pt x="155870" y="1145555"/>
                    </a:lnTo>
                    <a:close/>
                  </a:path>
                  <a:path w="762000" h="1447800">
                    <a:moveTo>
                      <a:pt x="235384" y="986527"/>
                    </a:moveTo>
                    <a:lnTo>
                      <a:pt x="189947" y="1077400"/>
                    </a:lnTo>
                    <a:lnTo>
                      <a:pt x="212666" y="1088759"/>
                    </a:lnTo>
                    <a:lnTo>
                      <a:pt x="258103" y="997885"/>
                    </a:lnTo>
                    <a:lnTo>
                      <a:pt x="235384" y="986527"/>
                    </a:lnTo>
                    <a:close/>
                  </a:path>
                  <a:path w="762000" h="1447800">
                    <a:moveTo>
                      <a:pt x="314899" y="827497"/>
                    </a:moveTo>
                    <a:lnTo>
                      <a:pt x="269462" y="918371"/>
                    </a:lnTo>
                    <a:lnTo>
                      <a:pt x="292181" y="929730"/>
                    </a:lnTo>
                    <a:lnTo>
                      <a:pt x="337618" y="838856"/>
                    </a:lnTo>
                    <a:lnTo>
                      <a:pt x="314899" y="827497"/>
                    </a:lnTo>
                    <a:close/>
                  </a:path>
                  <a:path w="762000" h="1447800">
                    <a:moveTo>
                      <a:pt x="394414" y="668468"/>
                    </a:moveTo>
                    <a:lnTo>
                      <a:pt x="348977" y="759341"/>
                    </a:lnTo>
                    <a:lnTo>
                      <a:pt x="371696" y="770702"/>
                    </a:lnTo>
                    <a:lnTo>
                      <a:pt x="417133" y="679827"/>
                    </a:lnTo>
                    <a:lnTo>
                      <a:pt x="394414" y="668468"/>
                    </a:lnTo>
                    <a:close/>
                  </a:path>
                  <a:path w="762000" h="1447800">
                    <a:moveTo>
                      <a:pt x="473928" y="509438"/>
                    </a:moveTo>
                    <a:lnTo>
                      <a:pt x="428492" y="600312"/>
                    </a:lnTo>
                    <a:lnTo>
                      <a:pt x="451209" y="611672"/>
                    </a:lnTo>
                    <a:lnTo>
                      <a:pt x="496647" y="520799"/>
                    </a:lnTo>
                    <a:lnTo>
                      <a:pt x="473928" y="509438"/>
                    </a:lnTo>
                    <a:close/>
                  </a:path>
                  <a:path w="762000" h="1447800">
                    <a:moveTo>
                      <a:pt x="553443" y="350409"/>
                    </a:moveTo>
                    <a:lnTo>
                      <a:pt x="508006" y="441284"/>
                    </a:lnTo>
                    <a:lnTo>
                      <a:pt x="530724" y="452643"/>
                    </a:lnTo>
                    <a:lnTo>
                      <a:pt x="576161" y="361769"/>
                    </a:lnTo>
                    <a:lnTo>
                      <a:pt x="553443" y="350409"/>
                    </a:lnTo>
                    <a:close/>
                  </a:path>
                  <a:path w="762000" h="1447800">
                    <a:moveTo>
                      <a:pt x="632958" y="191381"/>
                    </a:moveTo>
                    <a:lnTo>
                      <a:pt x="587521" y="282254"/>
                    </a:lnTo>
                    <a:lnTo>
                      <a:pt x="610239" y="293613"/>
                    </a:lnTo>
                    <a:lnTo>
                      <a:pt x="655676" y="202740"/>
                    </a:lnTo>
                    <a:lnTo>
                      <a:pt x="632958" y="191381"/>
                    </a:lnTo>
                    <a:close/>
                  </a:path>
                  <a:path w="762000" h="1447800">
                    <a:moveTo>
                      <a:pt x="726267" y="0"/>
                    </a:moveTo>
                    <a:lnTo>
                      <a:pt x="689753" y="20993"/>
                    </a:lnTo>
                    <a:lnTo>
                      <a:pt x="686047" y="42955"/>
                    </a:lnTo>
                    <a:lnTo>
                      <a:pt x="689006" y="53489"/>
                    </a:lnTo>
                    <a:lnTo>
                      <a:pt x="694866" y="62798"/>
                    </a:lnTo>
                    <a:lnTo>
                      <a:pt x="696580" y="64136"/>
                    </a:lnTo>
                    <a:lnTo>
                      <a:pt x="667036" y="123225"/>
                    </a:lnTo>
                    <a:lnTo>
                      <a:pt x="689753" y="134584"/>
                    </a:lnTo>
                    <a:lnTo>
                      <a:pt x="719299" y="75495"/>
                    </a:lnTo>
                    <a:lnTo>
                      <a:pt x="728330" y="75495"/>
                    </a:lnTo>
                    <a:lnTo>
                      <a:pt x="761863" y="40466"/>
                    </a:lnTo>
                    <a:lnTo>
                      <a:pt x="759976" y="25983"/>
                    </a:lnTo>
                    <a:lnTo>
                      <a:pt x="752796" y="13263"/>
                    </a:lnTo>
                    <a:lnTo>
                      <a:pt x="740870" y="3953"/>
                    </a:lnTo>
                    <a:lnTo>
                      <a:pt x="736166" y="1601"/>
                    </a:lnTo>
                    <a:lnTo>
                      <a:pt x="731206" y="313"/>
                    </a:lnTo>
                    <a:lnTo>
                      <a:pt x="726267" y="0"/>
                    </a:lnTo>
                    <a:close/>
                  </a:path>
                  <a:path w="762000" h="1447800">
                    <a:moveTo>
                      <a:pt x="728330" y="75495"/>
                    </a:moveTo>
                    <a:lnTo>
                      <a:pt x="719299" y="75495"/>
                    </a:lnTo>
                    <a:lnTo>
                      <a:pt x="721395" y="76062"/>
                    </a:lnTo>
                    <a:lnTo>
                      <a:pt x="728330" y="7549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4076768" y="4991168"/>
                <a:ext cx="762000" cy="14478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1447800">
                    <a:moveTo>
                      <a:pt x="40467" y="1371599"/>
                    </a:moveTo>
                    <a:lnTo>
                      <a:pt x="3953" y="1392592"/>
                    </a:lnTo>
                    <a:lnTo>
                      <a:pt x="0" y="1407196"/>
                    </a:lnTo>
                    <a:lnTo>
                      <a:pt x="1887" y="1421679"/>
                    </a:lnTo>
                    <a:lnTo>
                      <a:pt x="9067" y="1434398"/>
                    </a:lnTo>
                    <a:lnTo>
                      <a:pt x="20993" y="1443709"/>
                    </a:lnTo>
                    <a:lnTo>
                      <a:pt x="35596" y="1447663"/>
                    </a:lnTo>
                    <a:lnTo>
                      <a:pt x="50080" y="1445776"/>
                    </a:lnTo>
                    <a:lnTo>
                      <a:pt x="62799" y="1438595"/>
                    </a:lnTo>
                    <a:lnTo>
                      <a:pt x="72109" y="1426670"/>
                    </a:lnTo>
                    <a:lnTo>
                      <a:pt x="75644" y="1415770"/>
                    </a:lnTo>
                    <a:lnTo>
                      <a:pt x="75816" y="1404707"/>
                    </a:lnTo>
                    <a:lnTo>
                      <a:pt x="72856" y="1394173"/>
                    </a:lnTo>
                    <a:lnTo>
                      <a:pt x="66996" y="1384864"/>
                    </a:lnTo>
                    <a:lnTo>
                      <a:pt x="65283" y="1383526"/>
                    </a:lnTo>
                    <a:lnTo>
                      <a:pt x="70963" y="1372167"/>
                    </a:lnTo>
                    <a:lnTo>
                      <a:pt x="42564" y="1372167"/>
                    </a:lnTo>
                    <a:lnTo>
                      <a:pt x="40467" y="1371599"/>
                    </a:lnTo>
                    <a:close/>
                  </a:path>
                  <a:path w="762000" h="1447800">
                    <a:moveTo>
                      <a:pt x="76355" y="1304585"/>
                    </a:moveTo>
                    <a:lnTo>
                      <a:pt x="42564" y="1372167"/>
                    </a:lnTo>
                    <a:lnTo>
                      <a:pt x="70963" y="1372167"/>
                    </a:lnTo>
                    <a:lnTo>
                      <a:pt x="99074" y="1315944"/>
                    </a:lnTo>
                    <a:lnTo>
                      <a:pt x="76355" y="1304585"/>
                    </a:lnTo>
                    <a:close/>
                  </a:path>
                  <a:path w="762000" h="1447800">
                    <a:moveTo>
                      <a:pt x="155870" y="1145555"/>
                    </a:moveTo>
                    <a:lnTo>
                      <a:pt x="110433" y="1236429"/>
                    </a:lnTo>
                    <a:lnTo>
                      <a:pt x="133152" y="1247788"/>
                    </a:lnTo>
                    <a:lnTo>
                      <a:pt x="178589" y="1156915"/>
                    </a:lnTo>
                    <a:lnTo>
                      <a:pt x="155870" y="1145555"/>
                    </a:lnTo>
                    <a:close/>
                  </a:path>
                  <a:path w="762000" h="1447800">
                    <a:moveTo>
                      <a:pt x="235384" y="986526"/>
                    </a:moveTo>
                    <a:lnTo>
                      <a:pt x="189947" y="1077400"/>
                    </a:lnTo>
                    <a:lnTo>
                      <a:pt x="212666" y="1088759"/>
                    </a:lnTo>
                    <a:lnTo>
                      <a:pt x="258103" y="997885"/>
                    </a:lnTo>
                    <a:lnTo>
                      <a:pt x="235384" y="986526"/>
                    </a:lnTo>
                    <a:close/>
                  </a:path>
                  <a:path w="762000" h="1447800">
                    <a:moveTo>
                      <a:pt x="314899" y="827497"/>
                    </a:moveTo>
                    <a:lnTo>
                      <a:pt x="269462" y="918371"/>
                    </a:lnTo>
                    <a:lnTo>
                      <a:pt x="292181" y="929730"/>
                    </a:lnTo>
                    <a:lnTo>
                      <a:pt x="337618" y="838856"/>
                    </a:lnTo>
                    <a:lnTo>
                      <a:pt x="314899" y="827497"/>
                    </a:lnTo>
                    <a:close/>
                  </a:path>
                  <a:path w="762000" h="1447800">
                    <a:moveTo>
                      <a:pt x="394414" y="668468"/>
                    </a:moveTo>
                    <a:lnTo>
                      <a:pt x="348977" y="759342"/>
                    </a:lnTo>
                    <a:lnTo>
                      <a:pt x="371696" y="770701"/>
                    </a:lnTo>
                    <a:lnTo>
                      <a:pt x="417133" y="679827"/>
                    </a:lnTo>
                    <a:lnTo>
                      <a:pt x="394414" y="668468"/>
                    </a:lnTo>
                    <a:close/>
                  </a:path>
                  <a:path w="762000" h="1447800">
                    <a:moveTo>
                      <a:pt x="473928" y="509438"/>
                    </a:moveTo>
                    <a:lnTo>
                      <a:pt x="428492" y="600313"/>
                    </a:lnTo>
                    <a:lnTo>
                      <a:pt x="451209" y="611672"/>
                    </a:lnTo>
                    <a:lnTo>
                      <a:pt x="496647" y="520799"/>
                    </a:lnTo>
                    <a:lnTo>
                      <a:pt x="473928" y="509438"/>
                    </a:lnTo>
                    <a:close/>
                  </a:path>
                  <a:path w="762000" h="1447800">
                    <a:moveTo>
                      <a:pt x="553443" y="350409"/>
                    </a:moveTo>
                    <a:lnTo>
                      <a:pt x="508006" y="441284"/>
                    </a:lnTo>
                    <a:lnTo>
                      <a:pt x="530724" y="452643"/>
                    </a:lnTo>
                    <a:lnTo>
                      <a:pt x="576161" y="361769"/>
                    </a:lnTo>
                    <a:lnTo>
                      <a:pt x="553443" y="350409"/>
                    </a:lnTo>
                    <a:close/>
                  </a:path>
                  <a:path w="762000" h="1447800">
                    <a:moveTo>
                      <a:pt x="632958" y="191381"/>
                    </a:moveTo>
                    <a:lnTo>
                      <a:pt x="587521" y="282254"/>
                    </a:lnTo>
                    <a:lnTo>
                      <a:pt x="610239" y="293613"/>
                    </a:lnTo>
                    <a:lnTo>
                      <a:pt x="655676" y="202740"/>
                    </a:lnTo>
                    <a:lnTo>
                      <a:pt x="632958" y="191381"/>
                    </a:lnTo>
                    <a:close/>
                  </a:path>
                  <a:path w="762000" h="1447800">
                    <a:moveTo>
                      <a:pt x="726267" y="0"/>
                    </a:moveTo>
                    <a:lnTo>
                      <a:pt x="689753" y="20993"/>
                    </a:lnTo>
                    <a:lnTo>
                      <a:pt x="686047" y="42955"/>
                    </a:lnTo>
                    <a:lnTo>
                      <a:pt x="689006" y="53489"/>
                    </a:lnTo>
                    <a:lnTo>
                      <a:pt x="694866" y="62798"/>
                    </a:lnTo>
                    <a:lnTo>
                      <a:pt x="696580" y="64136"/>
                    </a:lnTo>
                    <a:lnTo>
                      <a:pt x="667036" y="123225"/>
                    </a:lnTo>
                    <a:lnTo>
                      <a:pt x="689753" y="134584"/>
                    </a:lnTo>
                    <a:lnTo>
                      <a:pt x="719299" y="75495"/>
                    </a:lnTo>
                    <a:lnTo>
                      <a:pt x="728330" y="75495"/>
                    </a:lnTo>
                    <a:lnTo>
                      <a:pt x="761863" y="40466"/>
                    </a:lnTo>
                    <a:lnTo>
                      <a:pt x="759976" y="25983"/>
                    </a:lnTo>
                    <a:lnTo>
                      <a:pt x="752796" y="13263"/>
                    </a:lnTo>
                    <a:lnTo>
                      <a:pt x="740870" y="3953"/>
                    </a:lnTo>
                    <a:lnTo>
                      <a:pt x="736166" y="1601"/>
                    </a:lnTo>
                    <a:lnTo>
                      <a:pt x="731206" y="313"/>
                    </a:lnTo>
                    <a:lnTo>
                      <a:pt x="726267" y="0"/>
                    </a:lnTo>
                    <a:close/>
                  </a:path>
                  <a:path w="762000" h="1447800">
                    <a:moveTo>
                      <a:pt x="728330" y="75495"/>
                    </a:moveTo>
                    <a:lnTo>
                      <a:pt x="719299" y="75495"/>
                    </a:lnTo>
                    <a:lnTo>
                      <a:pt x="721395" y="76062"/>
                    </a:lnTo>
                    <a:lnTo>
                      <a:pt x="728330" y="7549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4838768" y="4152968"/>
                <a:ext cx="762000" cy="14478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1447800">
                    <a:moveTo>
                      <a:pt x="40467" y="1371599"/>
                    </a:moveTo>
                    <a:lnTo>
                      <a:pt x="3953" y="1392593"/>
                    </a:lnTo>
                    <a:lnTo>
                      <a:pt x="0" y="1407196"/>
                    </a:lnTo>
                    <a:lnTo>
                      <a:pt x="1887" y="1421679"/>
                    </a:lnTo>
                    <a:lnTo>
                      <a:pt x="9067" y="1434398"/>
                    </a:lnTo>
                    <a:lnTo>
                      <a:pt x="20993" y="1443709"/>
                    </a:lnTo>
                    <a:lnTo>
                      <a:pt x="35596" y="1447663"/>
                    </a:lnTo>
                    <a:lnTo>
                      <a:pt x="50080" y="1445776"/>
                    </a:lnTo>
                    <a:lnTo>
                      <a:pt x="62799" y="1438595"/>
                    </a:lnTo>
                    <a:lnTo>
                      <a:pt x="72109" y="1426669"/>
                    </a:lnTo>
                    <a:lnTo>
                      <a:pt x="75644" y="1415770"/>
                    </a:lnTo>
                    <a:lnTo>
                      <a:pt x="75816" y="1404707"/>
                    </a:lnTo>
                    <a:lnTo>
                      <a:pt x="72856" y="1394173"/>
                    </a:lnTo>
                    <a:lnTo>
                      <a:pt x="66996" y="1384863"/>
                    </a:lnTo>
                    <a:lnTo>
                      <a:pt x="65283" y="1383526"/>
                    </a:lnTo>
                    <a:lnTo>
                      <a:pt x="70962" y="1372167"/>
                    </a:lnTo>
                    <a:lnTo>
                      <a:pt x="42564" y="1372167"/>
                    </a:lnTo>
                    <a:lnTo>
                      <a:pt x="40467" y="1371599"/>
                    </a:lnTo>
                    <a:close/>
                  </a:path>
                  <a:path w="762000" h="1447800">
                    <a:moveTo>
                      <a:pt x="76355" y="1304584"/>
                    </a:moveTo>
                    <a:lnTo>
                      <a:pt x="42564" y="1372167"/>
                    </a:lnTo>
                    <a:lnTo>
                      <a:pt x="70962" y="1372167"/>
                    </a:lnTo>
                    <a:lnTo>
                      <a:pt x="99074" y="1315944"/>
                    </a:lnTo>
                    <a:lnTo>
                      <a:pt x="76355" y="1304584"/>
                    </a:lnTo>
                    <a:close/>
                  </a:path>
                  <a:path w="762000" h="1447800">
                    <a:moveTo>
                      <a:pt x="155870" y="1145556"/>
                    </a:moveTo>
                    <a:lnTo>
                      <a:pt x="110433" y="1236430"/>
                    </a:lnTo>
                    <a:lnTo>
                      <a:pt x="133152" y="1247788"/>
                    </a:lnTo>
                    <a:lnTo>
                      <a:pt x="178589" y="1156915"/>
                    </a:lnTo>
                    <a:lnTo>
                      <a:pt x="155870" y="1145556"/>
                    </a:lnTo>
                    <a:close/>
                  </a:path>
                  <a:path w="762000" h="1447800">
                    <a:moveTo>
                      <a:pt x="235384" y="986527"/>
                    </a:moveTo>
                    <a:lnTo>
                      <a:pt x="189947" y="1077400"/>
                    </a:lnTo>
                    <a:lnTo>
                      <a:pt x="212666" y="1088759"/>
                    </a:lnTo>
                    <a:lnTo>
                      <a:pt x="258103" y="997885"/>
                    </a:lnTo>
                    <a:lnTo>
                      <a:pt x="235384" y="986527"/>
                    </a:lnTo>
                    <a:close/>
                  </a:path>
                  <a:path w="762000" h="1447800">
                    <a:moveTo>
                      <a:pt x="314899" y="827497"/>
                    </a:moveTo>
                    <a:lnTo>
                      <a:pt x="269462" y="918371"/>
                    </a:lnTo>
                    <a:lnTo>
                      <a:pt x="292181" y="929730"/>
                    </a:lnTo>
                    <a:lnTo>
                      <a:pt x="337618" y="838856"/>
                    </a:lnTo>
                    <a:lnTo>
                      <a:pt x="314899" y="827497"/>
                    </a:lnTo>
                    <a:close/>
                  </a:path>
                  <a:path w="762000" h="1447800">
                    <a:moveTo>
                      <a:pt x="394414" y="668468"/>
                    </a:moveTo>
                    <a:lnTo>
                      <a:pt x="348977" y="759341"/>
                    </a:lnTo>
                    <a:lnTo>
                      <a:pt x="371696" y="770702"/>
                    </a:lnTo>
                    <a:lnTo>
                      <a:pt x="417133" y="679827"/>
                    </a:lnTo>
                    <a:lnTo>
                      <a:pt x="394414" y="668468"/>
                    </a:lnTo>
                    <a:close/>
                  </a:path>
                  <a:path w="762000" h="1447800">
                    <a:moveTo>
                      <a:pt x="473928" y="509438"/>
                    </a:moveTo>
                    <a:lnTo>
                      <a:pt x="428492" y="600312"/>
                    </a:lnTo>
                    <a:lnTo>
                      <a:pt x="451209" y="611672"/>
                    </a:lnTo>
                    <a:lnTo>
                      <a:pt x="496647" y="520799"/>
                    </a:lnTo>
                    <a:lnTo>
                      <a:pt x="473928" y="509438"/>
                    </a:lnTo>
                    <a:close/>
                  </a:path>
                  <a:path w="762000" h="1447800">
                    <a:moveTo>
                      <a:pt x="553443" y="350409"/>
                    </a:moveTo>
                    <a:lnTo>
                      <a:pt x="508006" y="441284"/>
                    </a:lnTo>
                    <a:lnTo>
                      <a:pt x="530724" y="452643"/>
                    </a:lnTo>
                    <a:lnTo>
                      <a:pt x="576161" y="361769"/>
                    </a:lnTo>
                    <a:lnTo>
                      <a:pt x="553443" y="350409"/>
                    </a:lnTo>
                    <a:close/>
                  </a:path>
                  <a:path w="762000" h="1447800">
                    <a:moveTo>
                      <a:pt x="632958" y="191381"/>
                    </a:moveTo>
                    <a:lnTo>
                      <a:pt x="587521" y="282254"/>
                    </a:lnTo>
                    <a:lnTo>
                      <a:pt x="610239" y="293613"/>
                    </a:lnTo>
                    <a:lnTo>
                      <a:pt x="655676" y="202740"/>
                    </a:lnTo>
                    <a:lnTo>
                      <a:pt x="632958" y="191381"/>
                    </a:lnTo>
                    <a:close/>
                  </a:path>
                  <a:path w="762000" h="1447800">
                    <a:moveTo>
                      <a:pt x="726267" y="0"/>
                    </a:moveTo>
                    <a:lnTo>
                      <a:pt x="689753" y="20993"/>
                    </a:lnTo>
                    <a:lnTo>
                      <a:pt x="686047" y="42955"/>
                    </a:lnTo>
                    <a:lnTo>
                      <a:pt x="689006" y="53489"/>
                    </a:lnTo>
                    <a:lnTo>
                      <a:pt x="694866" y="62798"/>
                    </a:lnTo>
                    <a:lnTo>
                      <a:pt x="696580" y="64136"/>
                    </a:lnTo>
                    <a:lnTo>
                      <a:pt x="667036" y="123225"/>
                    </a:lnTo>
                    <a:lnTo>
                      <a:pt x="689753" y="134584"/>
                    </a:lnTo>
                    <a:lnTo>
                      <a:pt x="719299" y="75495"/>
                    </a:lnTo>
                    <a:lnTo>
                      <a:pt x="728330" y="75495"/>
                    </a:lnTo>
                    <a:lnTo>
                      <a:pt x="761863" y="40466"/>
                    </a:lnTo>
                    <a:lnTo>
                      <a:pt x="759976" y="25983"/>
                    </a:lnTo>
                    <a:lnTo>
                      <a:pt x="752796" y="13263"/>
                    </a:lnTo>
                    <a:lnTo>
                      <a:pt x="740870" y="3953"/>
                    </a:lnTo>
                    <a:lnTo>
                      <a:pt x="736166" y="1601"/>
                    </a:lnTo>
                    <a:lnTo>
                      <a:pt x="731206" y="313"/>
                    </a:lnTo>
                    <a:lnTo>
                      <a:pt x="726267" y="0"/>
                    </a:lnTo>
                    <a:close/>
                  </a:path>
                  <a:path w="762000" h="1447800">
                    <a:moveTo>
                      <a:pt x="728330" y="75495"/>
                    </a:moveTo>
                    <a:lnTo>
                      <a:pt x="719299" y="75495"/>
                    </a:lnTo>
                    <a:lnTo>
                      <a:pt x="721395" y="76062"/>
                    </a:lnTo>
                    <a:lnTo>
                      <a:pt x="728330" y="7549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4330700" y="4406900"/>
                <a:ext cx="177800" cy="17780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5473700" y="4102100"/>
                <a:ext cx="177800" cy="17780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4711700" y="4940300"/>
                <a:ext cx="177800" cy="17780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9"/>
              <p:cNvSpPr txBox="1"/>
              <p:nvPr/>
            </p:nvSpPr>
            <p:spPr>
              <a:xfrm>
                <a:off x="4726940" y="5577287"/>
                <a:ext cx="337820" cy="3911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3600" b="1" baseline="12731" dirty="0">
                    <a:latin typeface="Times New Roman"/>
                    <a:cs typeface="Times New Roman"/>
                  </a:rPr>
                  <a:t>x</a:t>
                </a:r>
                <a:r>
                  <a:rPr sz="1600" spc="0" dirty="0">
                    <a:latin typeface="Times New Roman"/>
                    <a:cs typeface="Times New Roman"/>
                  </a:rPr>
                  <a:t>ik</a:t>
                </a:r>
                <a:endParaRPr sz="1600">
                  <a:latin typeface="Times New Roman"/>
                  <a:cs typeface="Times New Roman"/>
                </a:endParaRPr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4190999" y="5791201"/>
                <a:ext cx="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h="85725">
                    <a:moveTo>
                      <a:pt x="0" y="0"/>
                    </a:moveTo>
                    <a:lnTo>
                      <a:pt x="0" y="85722"/>
                    </a:lnTo>
                  </a:path>
                </a:pathLst>
              </a:custGeom>
              <a:ln w="57151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4190999" y="5934076"/>
                <a:ext cx="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h="85725">
                    <a:moveTo>
                      <a:pt x="0" y="0"/>
                    </a:moveTo>
                    <a:lnTo>
                      <a:pt x="0" y="85724"/>
                    </a:lnTo>
                  </a:path>
                </a:pathLst>
              </a:custGeom>
              <a:ln w="57151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4114800" y="5905500"/>
                <a:ext cx="1524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2400">
                    <a:moveTo>
                      <a:pt x="152400" y="0"/>
                    </a:moveTo>
                    <a:lnTo>
                      <a:pt x="0" y="1"/>
                    </a:lnTo>
                  </a:path>
                </a:pathLst>
              </a:custGeom>
              <a:ln w="571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4"/>
              <p:cNvSpPr txBox="1"/>
              <p:nvPr/>
            </p:nvSpPr>
            <p:spPr>
              <a:xfrm>
                <a:off x="5749819" y="4000313"/>
                <a:ext cx="342900" cy="394335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4"/>
                  </a:spcBef>
                </a:pPr>
                <a:r>
                  <a:rPr sz="2400" b="1" spc="130" dirty="0">
                    <a:latin typeface="Times New Roman"/>
                    <a:cs typeface="Times New Roman"/>
                  </a:rPr>
                  <a:t>X</a:t>
                </a:r>
                <a:r>
                  <a:rPr sz="2100" i="1" baseline="-23809" dirty="0">
                    <a:latin typeface="Times New Roman"/>
                    <a:cs typeface="Times New Roman"/>
                  </a:rPr>
                  <a:t>k</a:t>
                </a:r>
                <a:endParaRPr sz="2100" baseline="-23809">
                  <a:latin typeface="Times New Roman"/>
                  <a:cs typeface="Times New Roman"/>
                </a:endParaRPr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4089889" y="5503351"/>
                <a:ext cx="1543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4304">
                    <a:moveTo>
                      <a:pt x="0" y="0"/>
                    </a:moveTo>
                    <a:lnTo>
                      <a:pt x="153865" y="0"/>
                    </a:lnTo>
                  </a:path>
                </a:pathLst>
              </a:custGeom>
              <a:ln w="1519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48"/>
              <p:cNvSpPr txBox="1"/>
              <p:nvPr/>
            </p:nvSpPr>
            <p:spPr>
              <a:xfrm>
                <a:off x="4077990" y="5371913"/>
                <a:ext cx="235585" cy="394335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4"/>
                  </a:spcBef>
                </a:pPr>
                <a:r>
                  <a:rPr sz="2400" b="1" spc="55" dirty="0">
                    <a:latin typeface="Times New Roman"/>
                    <a:cs typeface="Times New Roman"/>
                  </a:rPr>
                  <a:t>x</a:t>
                </a:r>
                <a:r>
                  <a:rPr sz="2100" i="1" baseline="-23809" dirty="0">
                    <a:latin typeface="Times New Roman"/>
                    <a:cs typeface="Times New Roman"/>
                  </a:rPr>
                  <a:t>i</a:t>
                </a:r>
                <a:endParaRPr sz="2100" baseline="-23809"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49" name="object 49"/>
          <p:cNvSpPr txBox="1"/>
          <p:nvPr/>
        </p:nvSpPr>
        <p:spPr>
          <a:xfrm>
            <a:off x="1741234" y="2175954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784477" y="6154777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5]</a:t>
            </a:r>
            <a:endParaRPr sz="1600" dirty="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706140" y="1903129"/>
                <a:ext cx="6316601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140" y="1903129"/>
                <a:ext cx="6316601" cy="932628"/>
              </a:xfrm>
              <a:prstGeom prst="rect">
                <a:avLst/>
              </a:prstGeom>
              <a:blipFill>
                <a:blip r:embed="rId5"/>
                <a:stretch>
                  <a:fillRect t="-102703" r="-3414" b="-156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626712" y="5784656"/>
                <a:ext cx="1573443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712" y="5784656"/>
                <a:ext cx="1573443" cy="848502"/>
              </a:xfrm>
              <a:prstGeom prst="rect">
                <a:avLst/>
              </a:prstGeom>
              <a:blipFill>
                <a:blip r:embed="rId6"/>
                <a:stretch>
                  <a:fillRect l="-4000" t="-98529" r="-5600" b="-15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1548574"/>
            <a:ext cx="57772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中心化：减去图像点的质心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951" y="365858"/>
            <a:ext cx="77609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- 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数据中心化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305843" y="4509293"/>
            <a:ext cx="63501" cy="7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74243" y="4144168"/>
            <a:ext cx="63501" cy="77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63837" y="5008562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42718" y="0"/>
                </a:moveTo>
                <a:lnTo>
                  <a:pt x="25400" y="8098"/>
                </a:lnTo>
                <a:lnTo>
                  <a:pt x="8082" y="8098"/>
                </a:lnTo>
                <a:lnTo>
                  <a:pt x="0" y="25454"/>
                </a:lnTo>
                <a:lnTo>
                  <a:pt x="0" y="60163"/>
                </a:lnTo>
                <a:lnTo>
                  <a:pt x="8082" y="68262"/>
                </a:lnTo>
                <a:lnTo>
                  <a:pt x="25400" y="68262"/>
                </a:lnTo>
                <a:lnTo>
                  <a:pt x="42718" y="60163"/>
                </a:lnTo>
                <a:lnTo>
                  <a:pt x="50800" y="42809"/>
                </a:lnTo>
                <a:lnTo>
                  <a:pt x="50800" y="8098"/>
                </a:lnTo>
                <a:lnTo>
                  <a:pt x="42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63837" y="5008562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25400" y="8098"/>
                </a:moveTo>
                <a:lnTo>
                  <a:pt x="42718" y="0"/>
                </a:lnTo>
                <a:lnTo>
                  <a:pt x="50800" y="8098"/>
                </a:lnTo>
                <a:lnTo>
                  <a:pt x="50800" y="25453"/>
                </a:lnTo>
                <a:lnTo>
                  <a:pt x="50800" y="42808"/>
                </a:lnTo>
                <a:lnTo>
                  <a:pt x="42718" y="60163"/>
                </a:lnTo>
                <a:lnTo>
                  <a:pt x="25400" y="68262"/>
                </a:lnTo>
                <a:lnTo>
                  <a:pt x="8081" y="68262"/>
                </a:lnTo>
                <a:lnTo>
                  <a:pt x="0" y="60163"/>
                </a:lnTo>
                <a:lnTo>
                  <a:pt x="0" y="42808"/>
                </a:lnTo>
                <a:lnTo>
                  <a:pt x="0" y="25453"/>
                </a:lnTo>
                <a:lnTo>
                  <a:pt x="8081" y="8098"/>
                </a:lnTo>
                <a:lnTo>
                  <a:pt x="25400" y="8098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2706" y="3945731"/>
            <a:ext cx="1925955" cy="1862455"/>
          </a:xfrm>
          <a:custGeom>
            <a:avLst/>
            <a:gdLst/>
            <a:ahLst/>
            <a:cxnLst/>
            <a:rect l="l" t="t" r="r" b="b"/>
            <a:pathLst>
              <a:path w="1925954" h="1862454">
                <a:moveTo>
                  <a:pt x="0" y="665409"/>
                </a:moveTo>
                <a:lnTo>
                  <a:pt x="1925638" y="0"/>
                </a:lnTo>
                <a:lnTo>
                  <a:pt x="1925638" y="1195720"/>
                </a:lnTo>
                <a:lnTo>
                  <a:pt x="0" y="1862138"/>
                </a:lnTo>
                <a:lnTo>
                  <a:pt x="0" y="665409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76537" y="5037137"/>
            <a:ext cx="2076450" cy="24130"/>
          </a:xfrm>
          <a:custGeom>
            <a:avLst/>
            <a:gdLst/>
            <a:ahLst/>
            <a:cxnLst/>
            <a:rect l="l" t="t" r="r" b="b"/>
            <a:pathLst>
              <a:path w="2076450" h="24129">
                <a:moveTo>
                  <a:pt x="0" y="23812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24100" y="4527550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03612" y="4171950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29000" y="5334000"/>
            <a:ext cx="1828800" cy="1295400"/>
          </a:xfrm>
          <a:custGeom>
            <a:avLst/>
            <a:gdLst/>
            <a:ahLst/>
            <a:cxnLst/>
            <a:rect l="l" t="t" r="r" b="b"/>
            <a:pathLst>
              <a:path w="1828800" h="1295400">
                <a:moveTo>
                  <a:pt x="0" y="0"/>
                </a:moveTo>
                <a:lnTo>
                  <a:pt x="1828800" y="0"/>
                </a:lnTo>
                <a:lnTo>
                  <a:pt x="18288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95768" y="44577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76768" y="49911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6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6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2"/>
                </a:lnTo>
                <a:lnTo>
                  <a:pt x="371696" y="770701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3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38768" y="41529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3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69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3"/>
                </a:lnTo>
                <a:lnTo>
                  <a:pt x="65283" y="1383526"/>
                </a:lnTo>
                <a:lnTo>
                  <a:pt x="70962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4"/>
                </a:moveTo>
                <a:lnTo>
                  <a:pt x="42564" y="1372167"/>
                </a:lnTo>
                <a:lnTo>
                  <a:pt x="70962" y="1372167"/>
                </a:lnTo>
                <a:lnTo>
                  <a:pt x="99074" y="1315944"/>
                </a:lnTo>
                <a:lnTo>
                  <a:pt x="76355" y="1304584"/>
                </a:lnTo>
                <a:close/>
              </a:path>
              <a:path w="762000" h="1447800">
                <a:moveTo>
                  <a:pt x="155870" y="1145556"/>
                </a:moveTo>
                <a:lnTo>
                  <a:pt x="110433" y="1236430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6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30700" y="4406900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73700" y="4102100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11700" y="4940300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726940" y="5577287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spc="0" dirty="0"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190999" y="5791201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90999" y="5934076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14800" y="59055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16697" y="4419602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16697" y="4562476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40498" y="45339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90669" y="4282058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98" y="0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044956" y="4216717"/>
            <a:ext cx="24892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2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774940" y="3758374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8]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49819" y="4000313"/>
            <a:ext cx="34290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30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855900" y="5541800"/>
            <a:ext cx="154940" cy="0"/>
          </a:xfrm>
          <a:custGeom>
            <a:avLst/>
            <a:gdLst/>
            <a:ahLst/>
            <a:cxnLst/>
            <a:rect l="l" t="t" r="r" b="b"/>
            <a:pathLst>
              <a:path w="154940">
                <a:moveTo>
                  <a:pt x="0" y="0"/>
                </a:moveTo>
                <a:lnTo>
                  <a:pt x="154463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364343" y="5290893"/>
            <a:ext cx="167640" cy="3956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400" spc="1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348253" y="5731402"/>
            <a:ext cx="189865" cy="0"/>
          </a:xfrm>
          <a:custGeom>
            <a:avLst/>
            <a:gdLst/>
            <a:ahLst/>
            <a:cxnLst/>
            <a:rect l="l" t="t" r="r" b="b"/>
            <a:pathLst>
              <a:path w="189865">
                <a:moveTo>
                  <a:pt x="0" y="0"/>
                </a:moveTo>
                <a:lnTo>
                  <a:pt x="189861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687752" y="5270005"/>
            <a:ext cx="1022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822916" y="5322225"/>
            <a:ext cx="142875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748030" algn="l"/>
              </a:tabLst>
            </a:pPr>
            <a:r>
              <a:rPr sz="2400" b="1" spc="15" dirty="0">
                <a:latin typeface="Times New Roman"/>
                <a:cs typeface="Times New Roman"/>
              </a:rPr>
              <a:t>X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5475" spc="225" baseline="-6088" dirty="0">
                <a:latin typeface="Symbol"/>
                <a:cs typeface="Symbol"/>
              </a:rPr>
              <a:t></a:t>
            </a:r>
            <a:r>
              <a:rPr sz="2400" b="1" spc="12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 dirty="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644640" y="5658756"/>
            <a:ext cx="1995170" cy="883919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R="40005" algn="ctr">
              <a:lnSpc>
                <a:spcPct val="100000"/>
              </a:lnSpc>
              <a:spcBef>
                <a:spcPts val="1285"/>
              </a:spcBef>
            </a:pPr>
            <a:r>
              <a:rPr sz="3600" i="1" spc="15" baseline="15046" dirty="0">
                <a:latin typeface="Times New Roman"/>
                <a:cs typeface="Times New Roman"/>
              </a:rPr>
              <a:t>n</a:t>
            </a:r>
            <a:r>
              <a:rPr sz="3600" i="1" spc="135" baseline="15046" dirty="0">
                <a:latin typeface="Times New Roman"/>
                <a:cs typeface="Times New Roman"/>
              </a:rPr>
              <a:t> </a:t>
            </a:r>
            <a:r>
              <a:rPr sz="1400" i="1" spc="-20" dirty="0">
                <a:latin typeface="Times New Roman"/>
                <a:cs typeface="Times New Roman"/>
              </a:rPr>
              <a:t>k</a:t>
            </a:r>
            <a:r>
              <a:rPr sz="1400" spc="-20" dirty="0">
                <a:latin typeface="Symbol"/>
                <a:cs typeface="Symbol"/>
              </a:rPr>
              <a:t></a:t>
            </a:r>
            <a:r>
              <a:rPr sz="1400" spc="-20" dirty="0">
                <a:latin typeface="Times New Roman"/>
                <a:cs typeface="Times New Roman"/>
              </a:rPr>
              <a:t>1</a:t>
            </a:r>
            <a:endParaRPr sz="1400" dirty="0">
              <a:latin typeface="Times New Roman"/>
              <a:cs typeface="Times New Roman"/>
            </a:endParaRPr>
          </a:p>
          <a:p>
            <a:pPr marR="5080" algn="ctr">
              <a:lnSpc>
                <a:spcPct val="100000"/>
              </a:lnSpc>
              <a:spcBef>
                <a:spcPts val="770"/>
              </a:spcBef>
            </a:pPr>
            <a:r>
              <a:rPr lang="en-US" altLang="zh-CN" sz="1600" spc="15" dirty="0">
                <a:latin typeface="Arial Unicode MS"/>
                <a:cs typeface="Arial Unicode MS"/>
              </a:rPr>
              <a:t>3D</a:t>
            </a:r>
            <a:r>
              <a:rPr lang="zh-CN" altLang="en-US" sz="1600" spc="15" dirty="0">
                <a:latin typeface="Arial Unicode MS"/>
                <a:cs typeface="Arial Unicode MS"/>
              </a:rPr>
              <a:t>点的质心</a:t>
            </a:r>
            <a:endParaRPr sz="1600" dirty="0">
              <a:latin typeface="Arial Unicode MS"/>
              <a:cs typeface="Arial Unicode M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248400" y="5257800"/>
            <a:ext cx="2819400" cy="1371600"/>
          </a:xfrm>
          <a:custGeom>
            <a:avLst/>
            <a:gdLst/>
            <a:ahLst/>
            <a:cxnLst/>
            <a:rect l="l" t="t" r="r" b="b"/>
            <a:pathLst>
              <a:path w="2819400" h="1371600">
                <a:moveTo>
                  <a:pt x="0" y="0"/>
                </a:moveTo>
                <a:lnTo>
                  <a:pt x="2819400" y="0"/>
                </a:lnTo>
                <a:lnTo>
                  <a:pt x="28194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414933" y="3214252"/>
            <a:ext cx="1805939" cy="93027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endParaRPr lang="en-US" sz="2400" b="1" spc="30" dirty="0">
              <a:latin typeface="Times New Roman"/>
              <a:cs typeface="Times New Roman"/>
            </a:endParaRPr>
          </a:p>
          <a:p>
            <a:pPr marL="144780">
              <a:lnSpc>
                <a:spcPct val="100000"/>
              </a:lnSpc>
              <a:spcBef>
                <a:spcPts val="819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4]</a:t>
            </a:r>
            <a:endParaRPr sz="2000" dirty="0">
              <a:latin typeface="Arial Unicode MS"/>
              <a:cs typeface="Arial Unicode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714870" y="5824136"/>
            <a:ext cx="732790" cy="394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6578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264860" y="6263177"/>
            <a:ext cx="189230" cy="0"/>
          </a:xfrm>
          <a:custGeom>
            <a:avLst/>
            <a:gdLst/>
            <a:ahLst/>
            <a:cxnLst/>
            <a:rect l="l" t="t" r="r" b="b"/>
            <a:pathLst>
              <a:path w="189230">
                <a:moveTo>
                  <a:pt x="0" y="0"/>
                </a:moveTo>
                <a:lnTo>
                  <a:pt x="188690" y="0"/>
                </a:lnTo>
              </a:path>
            </a:pathLst>
          </a:custGeom>
          <a:ln w="15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2512809" y="6467050"/>
            <a:ext cx="283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55" dirty="0">
                <a:latin typeface="Times New Roman"/>
                <a:cs typeface="Times New Roman"/>
              </a:rPr>
              <a:t>k</a:t>
            </a:r>
            <a:r>
              <a:rPr sz="1400" spc="-125" dirty="0">
                <a:latin typeface="Symbol"/>
                <a:cs typeface="Symbol"/>
              </a:rPr>
              <a:t></a:t>
            </a:r>
            <a:r>
              <a:rPr sz="1400" spc="-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589564" y="5803319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707202" y="5976938"/>
            <a:ext cx="1424305" cy="793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5"/>
              </a:lnSpc>
              <a:spcBef>
                <a:spcPts val="130"/>
              </a:spcBef>
              <a:tabLst>
                <a:tab pos="770255" algn="l"/>
              </a:tabLst>
            </a:pPr>
            <a:r>
              <a:rPr sz="2400" b="1" spc="50" dirty="0">
                <a:latin typeface="Times New Roman"/>
                <a:cs typeface="Times New Roman"/>
              </a:rPr>
              <a:t>x</a:t>
            </a:r>
            <a:r>
              <a:rPr sz="2100" i="1" spc="-7" baseline="-23809" dirty="0">
                <a:latin typeface="Times New Roman"/>
                <a:cs typeface="Times New Roman"/>
              </a:rPr>
              <a:t>i</a:t>
            </a:r>
            <a:r>
              <a:rPr sz="2100" i="1" spc="75" baseline="-23809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5400" spc="247" baseline="-6172" dirty="0">
                <a:latin typeface="Symbol"/>
                <a:cs typeface="Symbol"/>
              </a:rPr>
              <a:t></a:t>
            </a:r>
            <a:r>
              <a:rPr sz="2400" b="1" spc="85" dirty="0">
                <a:latin typeface="Times New Roman"/>
                <a:cs typeface="Times New Roman"/>
              </a:rPr>
              <a:t>x</a:t>
            </a:r>
            <a:r>
              <a:rPr sz="2100" i="1" spc="-15" baseline="-23809" dirty="0">
                <a:latin typeface="Times New Roman"/>
                <a:cs typeface="Times New Roman"/>
              </a:rPr>
              <a:t>i</a:t>
            </a:r>
            <a:r>
              <a:rPr sz="2100" i="1" spc="-7" baseline="-23809" dirty="0">
                <a:latin typeface="Times New Roman"/>
                <a:cs typeface="Times New Roman"/>
              </a:rPr>
              <a:t>k</a:t>
            </a:r>
            <a:endParaRPr sz="2100" baseline="-23809" dirty="0">
              <a:latin typeface="Times New Roman"/>
              <a:cs typeface="Times New Roman"/>
            </a:endParaRPr>
          </a:p>
          <a:p>
            <a:pPr marR="128905" algn="ctr">
              <a:lnSpc>
                <a:spcPts val="2285"/>
              </a:lnSpc>
            </a:pPr>
            <a:r>
              <a:rPr sz="2400" i="1" spc="0" dirty="0">
                <a:latin typeface="Times New Roman"/>
                <a:cs typeface="Times New Roman"/>
              </a:rPr>
              <a:t>n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089889" y="5503351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077990" y="5371913"/>
            <a:ext cx="17970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238266" y="5578206"/>
            <a:ext cx="749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432713" y="5510974"/>
            <a:ext cx="6477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7]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12140" y="2310574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20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58813" y="3479334"/>
                <a:ext cx="19539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13" y="3479334"/>
                <a:ext cx="1953996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577046" y="2037749"/>
                <a:ext cx="6111160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6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046" y="2037749"/>
                <a:ext cx="6111160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>
              <a:xfrm>
                <a:off x="4329072" y="2885131"/>
                <a:ext cx="4572000" cy="84850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072" y="2885131"/>
                <a:ext cx="4572000" cy="84850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9334" y="347275"/>
            <a:ext cx="77609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- 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数据中心化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58075" y="3632925"/>
            <a:ext cx="63501" cy="7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16069" y="4132194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42718" y="0"/>
                </a:moveTo>
                <a:lnTo>
                  <a:pt x="25400" y="8098"/>
                </a:lnTo>
                <a:lnTo>
                  <a:pt x="8082" y="8098"/>
                </a:lnTo>
                <a:lnTo>
                  <a:pt x="0" y="25454"/>
                </a:lnTo>
                <a:lnTo>
                  <a:pt x="0" y="60163"/>
                </a:lnTo>
                <a:lnTo>
                  <a:pt x="8082" y="68262"/>
                </a:lnTo>
                <a:lnTo>
                  <a:pt x="25400" y="68262"/>
                </a:lnTo>
                <a:lnTo>
                  <a:pt x="42718" y="60163"/>
                </a:lnTo>
                <a:lnTo>
                  <a:pt x="50800" y="42809"/>
                </a:lnTo>
                <a:lnTo>
                  <a:pt x="50800" y="8098"/>
                </a:lnTo>
                <a:lnTo>
                  <a:pt x="42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6069" y="4132194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25400" y="8098"/>
                </a:moveTo>
                <a:lnTo>
                  <a:pt x="42718" y="0"/>
                </a:lnTo>
                <a:lnTo>
                  <a:pt x="50800" y="8098"/>
                </a:lnTo>
                <a:lnTo>
                  <a:pt x="50800" y="25453"/>
                </a:lnTo>
                <a:lnTo>
                  <a:pt x="50800" y="42808"/>
                </a:lnTo>
                <a:lnTo>
                  <a:pt x="42718" y="60163"/>
                </a:lnTo>
                <a:lnTo>
                  <a:pt x="25400" y="68262"/>
                </a:lnTo>
                <a:lnTo>
                  <a:pt x="8081" y="68262"/>
                </a:lnTo>
                <a:lnTo>
                  <a:pt x="0" y="60163"/>
                </a:lnTo>
                <a:lnTo>
                  <a:pt x="0" y="42808"/>
                </a:lnTo>
                <a:lnTo>
                  <a:pt x="0" y="25453"/>
                </a:lnTo>
                <a:lnTo>
                  <a:pt x="8081" y="8098"/>
                </a:lnTo>
                <a:lnTo>
                  <a:pt x="25400" y="8098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4938" y="3069363"/>
            <a:ext cx="1925955" cy="1862455"/>
          </a:xfrm>
          <a:custGeom>
            <a:avLst/>
            <a:gdLst/>
            <a:ahLst/>
            <a:cxnLst/>
            <a:rect l="l" t="t" r="r" b="b"/>
            <a:pathLst>
              <a:path w="1925954" h="1862454">
                <a:moveTo>
                  <a:pt x="0" y="665409"/>
                </a:moveTo>
                <a:lnTo>
                  <a:pt x="1925638" y="0"/>
                </a:lnTo>
                <a:lnTo>
                  <a:pt x="1925638" y="1195720"/>
                </a:lnTo>
                <a:lnTo>
                  <a:pt x="0" y="1862138"/>
                </a:lnTo>
                <a:lnTo>
                  <a:pt x="0" y="665409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8769" y="4160769"/>
            <a:ext cx="2076450" cy="24130"/>
          </a:xfrm>
          <a:custGeom>
            <a:avLst/>
            <a:gdLst/>
            <a:ahLst/>
            <a:cxnLst/>
            <a:rect l="l" t="t" r="r" b="b"/>
            <a:pathLst>
              <a:path w="2076450" h="24129">
                <a:moveTo>
                  <a:pt x="0" y="23812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6332" y="3651182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1232" y="4457632"/>
            <a:ext cx="1828800" cy="1295400"/>
          </a:xfrm>
          <a:custGeom>
            <a:avLst/>
            <a:gdLst/>
            <a:ahLst/>
            <a:cxnLst/>
            <a:rect l="l" t="t" r="r" b="b"/>
            <a:pathLst>
              <a:path w="1828800" h="1295400">
                <a:moveTo>
                  <a:pt x="0" y="0"/>
                </a:moveTo>
                <a:lnTo>
                  <a:pt x="1828800" y="0"/>
                </a:lnTo>
                <a:lnTo>
                  <a:pt x="18288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8000" y="3581400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9000" y="4114800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6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6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2"/>
                </a:lnTo>
                <a:lnTo>
                  <a:pt x="371696" y="770701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3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91000" y="3276600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3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69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3"/>
                </a:lnTo>
                <a:lnTo>
                  <a:pt x="65283" y="1383526"/>
                </a:lnTo>
                <a:lnTo>
                  <a:pt x="70962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4"/>
                </a:moveTo>
                <a:lnTo>
                  <a:pt x="42564" y="1372167"/>
                </a:lnTo>
                <a:lnTo>
                  <a:pt x="70962" y="1372167"/>
                </a:lnTo>
                <a:lnTo>
                  <a:pt x="99074" y="1315944"/>
                </a:lnTo>
                <a:lnTo>
                  <a:pt x="76355" y="1304584"/>
                </a:lnTo>
                <a:close/>
              </a:path>
              <a:path w="762000" h="1447800">
                <a:moveTo>
                  <a:pt x="155870" y="1145556"/>
                </a:moveTo>
                <a:lnTo>
                  <a:pt x="110433" y="1236430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6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82932" y="3530532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25932" y="3225732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63932" y="4063932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079172" y="4700919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spc="0" dirty="0"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43231" y="4914833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43231" y="5057708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67032" y="502913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68929" y="3543234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68929" y="3686108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2730" y="365753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42901" y="3405690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98" y="0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397188" y="3340349"/>
            <a:ext cx="24892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2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02051" y="3123945"/>
            <a:ext cx="34290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30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208132" y="4665432"/>
            <a:ext cx="154940" cy="0"/>
          </a:xfrm>
          <a:custGeom>
            <a:avLst/>
            <a:gdLst/>
            <a:ahLst/>
            <a:cxnLst/>
            <a:rect l="l" t="t" r="r" b="b"/>
            <a:pathLst>
              <a:path w="154940">
                <a:moveTo>
                  <a:pt x="0" y="0"/>
                </a:moveTo>
                <a:lnTo>
                  <a:pt x="154463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703875" y="4414525"/>
            <a:ext cx="180340" cy="3956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00485" y="4855034"/>
            <a:ext cx="189865" cy="0"/>
          </a:xfrm>
          <a:custGeom>
            <a:avLst/>
            <a:gdLst/>
            <a:ahLst/>
            <a:cxnLst/>
            <a:rect l="l" t="t" r="r" b="b"/>
            <a:pathLst>
              <a:path w="189865">
                <a:moveTo>
                  <a:pt x="0" y="0"/>
                </a:moveTo>
                <a:lnTo>
                  <a:pt x="189861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027284" y="4393637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62448" y="4445857"/>
            <a:ext cx="144145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60730" algn="l"/>
              </a:tabLst>
            </a:pPr>
            <a:r>
              <a:rPr sz="2400" b="1" spc="15" dirty="0">
                <a:latin typeface="Times New Roman"/>
                <a:cs typeface="Times New Roman"/>
              </a:rPr>
              <a:t>X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5475" spc="225" baseline="-6088" dirty="0">
                <a:latin typeface="Symbol"/>
                <a:cs typeface="Symbol"/>
              </a:rPr>
              <a:t></a:t>
            </a:r>
            <a:r>
              <a:rPr sz="2400" b="1" spc="12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84172" y="4782388"/>
            <a:ext cx="2007870" cy="913712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R="27305" algn="ctr">
              <a:lnSpc>
                <a:spcPct val="100000"/>
              </a:lnSpc>
              <a:spcBef>
                <a:spcPts val="1285"/>
              </a:spcBef>
            </a:pPr>
            <a:r>
              <a:rPr sz="3600" i="1" spc="15" baseline="15046" dirty="0">
                <a:latin typeface="Times New Roman"/>
                <a:cs typeface="Times New Roman"/>
              </a:rPr>
              <a:t>n</a:t>
            </a:r>
            <a:r>
              <a:rPr sz="3600" i="1" spc="135" baseline="15046" dirty="0">
                <a:latin typeface="Times New Roman"/>
                <a:cs typeface="Times New Roman"/>
              </a:rPr>
              <a:t> </a:t>
            </a:r>
            <a:r>
              <a:rPr sz="1400" i="1" spc="-20" dirty="0">
                <a:latin typeface="Times New Roman"/>
                <a:cs typeface="Times New Roman"/>
              </a:rPr>
              <a:t>k</a:t>
            </a:r>
            <a:r>
              <a:rPr sz="1400" spc="-20" dirty="0">
                <a:latin typeface="Symbol"/>
                <a:cs typeface="Symbol"/>
              </a:rPr>
              <a:t></a:t>
            </a:r>
            <a:r>
              <a:rPr sz="1400" spc="-20" dirty="0">
                <a:latin typeface="Times New Roman"/>
                <a:cs typeface="Times New Roman"/>
              </a:rPr>
              <a:t>1</a:t>
            </a:r>
            <a:endParaRPr sz="14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点的质心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442121" y="4626983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430222" y="4495545"/>
            <a:ext cx="17970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0498" y="4701838"/>
            <a:ext cx="749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75997" y="1449701"/>
            <a:ext cx="84867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因此，中心化之后，每个</a:t>
            </a:r>
            <a:r>
              <a:rPr lang="zh-CN" altLang="en-US" sz="2400" b="1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归一化</a:t>
            </a:r>
            <a:r>
              <a:rPr lang="zh-CN" altLang="en-US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的测量点通过下式与</a:t>
            </a:r>
            <a:r>
              <a:rPr lang="en-US" altLang="zh-CN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点相关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641340" y="2208475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8]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72245" y="4634606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7]</a:t>
            </a:r>
            <a:endParaRPr sz="16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921640" y="2088185"/>
                <a:ext cx="1597745" cy="509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640" y="2088185"/>
                <a:ext cx="1597745" cy="5098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42625" y="4941943"/>
                <a:ext cx="1573444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25" y="4941943"/>
                <a:ext cx="1573444" cy="848502"/>
              </a:xfrm>
              <a:prstGeom prst="rect">
                <a:avLst/>
              </a:prstGeom>
              <a:blipFill>
                <a:blip r:embed="rId5"/>
                <a:stretch>
                  <a:fillRect l="-4000" t="-98529" r="-5600" b="-15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</TotalTime>
  <Words>2954</Words>
  <Application>Microsoft Macintosh PowerPoint</Application>
  <PresentationFormat>全屏显示(4:3)</PresentationFormat>
  <Paragraphs>599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1" baseType="lpstr">
      <vt:lpstr>黑体</vt:lpstr>
      <vt:lpstr>Arial Unicode MS</vt:lpstr>
      <vt:lpstr>Arial</vt:lpstr>
      <vt:lpstr>Calibri</vt:lpstr>
      <vt:lpstr>Cambria Math</vt:lpstr>
      <vt:lpstr>Symbol</vt:lpstr>
      <vt:lpstr>Times New Roman</vt:lpstr>
      <vt:lpstr>Verdana</vt:lpstr>
      <vt:lpstr>Office Theme</vt:lpstr>
      <vt:lpstr>Lecture 7</vt:lpstr>
      <vt:lpstr>仿射运动恢复结构 (更简单的问题)</vt:lpstr>
      <vt:lpstr>仿射运动恢复结构 (更简单的问题)</vt:lpstr>
      <vt:lpstr>仿射运动恢复结构问题</vt:lpstr>
      <vt:lpstr>因式分解法– Tomasi &amp; Kanade算法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因式分解法 – 因式分解</vt:lpstr>
      <vt:lpstr>因式分解法 – 因式分解</vt:lpstr>
      <vt:lpstr>因式分解测量矩阵</vt:lpstr>
      <vt:lpstr>因式分解测量矩阵</vt:lpstr>
      <vt:lpstr>因式分解测量矩阵</vt:lpstr>
      <vt:lpstr>因式分解测量矩阵</vt:lpstr>
      <vt:lpstr>因式分解测量矩阵</vt:lpstr>
      <vt:lpstr>因式分解测量矩阵</vt:lpstr>
      <vt:lpstr>重构结果</vt:lpstr>
      <vt:lpstr>仿射歧义</vt:lpstr>
      <vt:lpstr>仿射歧义</vt:lpstr>
      <vt:lpstr>仿射歧义</vt:lpstr>
      <vt:lpstr>仿射运动恢复结构问题</vt:lpstr>
      <vt:lpstr>相似歧义</vt:lpstr>
      <vt:lpstr>PowerPoint 演示文稿</vt:lpstr>
      <vt:lpstr>解决相似歧义</vt:lpstr>
      <vt:lpstr>Lecture 7</vt:lpstr>
      <vt:lpstr>运动恢复结构问题</vt:lpstr>
      <vt:lpstr>运动恢复结构问题</vt:lpstr>
      <vt:lpstr>PowerPoint 演示文稿</vt:lpstr>
      <vt:lpstr>运动恢复结构问题</vt:lpstr>
      <vt:lpstr>PowerPoint 演示文稿</vt:lpstr>
      <vt:lpstr>度量重构（更新）</vt:lpstr>
      <vt:lpstr>运动恢复结构方法</vt:lpstr>
      <vt:lpstr>代数方法(两视图情况)</vt:lpstr>
      <vt:lpstr>PowerPoint 演示文稿</vt:lpstr>
      <vt:lpstr>代数方法(两视图情况)</vt:lpstr>
      <vt:lpstr>PowerPoint 演示文稿</vt:lpstr>
      <vt:lpstr>代数方法(两视图情况)</vt:lpstr>
      <vt:lpstr>叉积作为矩阵乘法</vt:lpstr>
      <vt:lpstr>代数方法(两视图情况)</vt:lpstr>
      <vt:lpstr>计算摄像机</vt:lpstr>
      <vt:lpstr>计算摄像机</vt:lpstr>
      <vt:lpstr>b的解释</vt:lpstr>
      <vt:lpstr>极几何约束[第5讲]</vt:lpstr>
      <vt:lpstr>b的解释</vt:lpstr>
      <vt:lpstr>代数方法(两视图情况)</vt:lpstr>
      <vt:lpstr>三角原理</vt:lpstr>
      <vt:lpstr>代数方法(N视图情况)</vt:lpstr>
      <vt:lpstr>运动恢复结构算法</vt:lpstr>
      <vt:lpstr>目前方法的局限性</vt:lpstr>
      <vt:lpstr>PowerPoint 演示文稿</vt:lpstr>
      <vt:lpstr>PowerPoint 演示文稿</vt:lpstr>
      <vt:lpstr>捆绑调整</vt:lpstr>
      <vt:lpstr>Lecture 7</vt:lpstr>
      <vt:lpstr>运动恢复结构问题</vt:lpstr>
      <vt:lpstr>PowerPoint 演示文稿</vt:lpstr>
      <vt:lpstr>建筑场景的增量重构</vt:lpstr>
      <vt:lpstr>重构场景与摄像机位姿</vt:lpstr>
      <vt:lpstr>场景图像与重构场景</vt:lpstr>
      <vt:lpstr>结果与应用</vt:lpstr>
      <vt:lpstr>SFM问题 - 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</dc:title>
  <cp:lastModifiedBy>zhaozhaoran@outlook.com</cp:lastModifiedBy>
  <cp:revision>106</cp:revision>
  <dcterms:created xsi:type="dcterms:W3CDTF">2019-08-26T07:48:43Z</dcterms:created>
  <dcterms:modified xsi:type="dcterms:W3CDTF">2019-10-22T03:28:00Z</dcterms:modified>
</cp:coreProperties>
</file>